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rimson Pro"/>
      <p:regular r:id="rId17"/>
    </p:embeddedFont>
    <p:embeddedFont>
      <p:font typeface="Crimson Pro"/>
      <p:regular r:id="rId18"/>
    </p:embeddedFont>
    <p:embeddedFont>
      <p:font typeface="Crimson Pro"/>
      <p:regular r:id="rId19"/>
    </p:embeddedFont>
    <p:embeddedFont>
      <p:font typeface="Crimson Pro"/>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C9907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835E5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sheebaknownain" TargetMode="External"/><Relationship Id="rId1"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slideLayout" Target="../slideLayouts/slideLayout6.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45958"/>
            <a:ext cx="7556421" cy="1417558"/>
          </a:xfrm>
          <a:prstGeom prst="rect">
            <a:avLst/>
          </a:prstGeom>
          <a:noFill/>
          <a:ln/>
        </p:spPr>
        <p:txBody>
          <a:bodyPr wrap="square" lIns="0" tIns="0" rIns="0" bIns="0" rtlCol="0" anchor="t"/>
          <a:lstStyle/>
          <a:p>
            <a:pPr algn="ct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Crafting Digital Narratives: My Portfolio Showcase</a:t>
            </a:r>
            <a:endParaRPr lang="en-US" sz="4450" dirty="0"/>
          </a:p>
        </p:txBody>
      </p:sp>
      <p:sp>
        <p:nvSpPr>
          <p:cNvPr id="4" name="Text 1"/>
          <p:cNvSpPr/>
          <p:nvPr/>
        </p:nvSpPr>
        <p:spPr>
          <a:xfrm>
            <a:off x="6280190" y="3703677"/>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Presented by </a:t>
            </a:r>
            <a:pPr algn="ctr" indent="0" marL="0">
              <a:lnSpc>
                <a:spcPts val="2850"/>
              </a:lnSpc>
              <a:buNone/>
            </a:pPr>
            <a:r>
              <a:rPr lang="en-US" sz="1750" dirty="0">
                <a:solidFill>
                  <a:srgbClr val="835E54"/>
                </a:solidFill>
                <a:latin typeface="Open Sans" pitchFamily="34" charset="0"/>
                <a:ea typeface="Open Sans" pitchFamily="34" charset="-122"/>
                <a:cs typeface="Open Sans" pitchFamily="34" charset="-120"/>
              </a:rPr>
              <a:t>SHEEBA KOWNAIN. S</a:t>
            </a:r>
            <a:endParaRPr lang="en-US" sz="1750" dirty="0"/>
          </a:p>
        </p:txBody>
      </p:sp>
      <p:sp>
        <p:nvSpPr>
          <p:cNvPr id="5" name="Text 2"/>
          <p:cNvSpPr/>
          <p:nvPr/>
        </p:nvSpPr>
        <p:spPr>
          <a:xfrm>
            <a:off x="6280190" y="4321731"/>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Register No: 34624U09088 / NMID: astvu346m24393</a:t>
            </a:r>
            <a:endParaRPr lang="en-US" sz="1750" dirty="0"/>
          </a:p>
        </p:txBody>
      </p:sp>
      <p:sp>
        <p:nvSpPr>
          <p:cNvPr id="6" name="Text 3"/>
          <p:cNvSpPr/>
          <p:nvPr/>
        </p:nvSpPr>
        <p:spPr>
          <a:xfrm>
            <a:off x="6280190" y="4939784"/>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Department: Bachelor of Computer Application</a:t>
            </a:r>
            <a:endParaRPr lang="en-US" sz="1750" dirty="0"/>
          </a:p>
        </p:txBody>
      </p:sp>
      <p:sp>
        <p:nvSpPr>
          <p:cNvPr id="7" name="Text 4"/>
          <p:cNvSpPr/>
          <p:nvPr/>
        </p:nvSpPr>
        <p:spPr>
          <a:xfrm>
            <a:off x="6280190" y="5557838"/>
            <a:ext cx="7556421" cy="725805"/>
          </a:xfrm>
          <a:prstGeom prst="rect">
            <a:avLst/>
          </a:prstGeom>
          <a:noFill/>
          <a:ln/>
        </p:spPr>
        <p:txBody>
          <a:bodyPr wrap="square" lIns="0" tIns="0" rIns="0" bIns="0" rtlCol="0" anchor="t"/>
          <a:lstStyle/>
          <a:p>
            <a:pPr algn="ct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College/University: M.M.E.S. Arts and Science College / Thiruvallur University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40197"/>
          </a:xfrm>
          <a:prstGeom prst="rect">
            <a:avLst/>
          </a:prstGeom>
        </p:spPr>
      </p:pic>
      <p:sp>
        <p:nvSpPr>
          <p:cNvPr id="3" name="Text 0"/>
          <p:cNvSpPr/>
          <p:nvPr/>
        </p:nvSpPr>
        <p:spPr>
          <a:xfrm>
            <a:off x="1952506" y="576263"/>
            <a:ext cx="5238869" cy="654844"/>
          </a:xfrm>
          <a:prstGeom prst="rect">
            <a:avLst/>
          </a:prstGeom>
          <a:noFill/>
          <a:ln/>
        </p:spPr>
        <p:txBody>
          <a:bodyPr wrap="none" lIns="0" tIns="0" rIns="0" bIns="0" rtlCol="0" anchor="t"/>
          <a:lstStyle/>
          <a:p>
            <a:pPr algn="ctr" indent="0" marL="0">
              <a:lnSpc>
                <a:spcPts val="5150"/>
              </a:lnSpc>
              <a:buNone/>
            </a:pPr>
            <a:r>
              <a:rPr lang="en-US" sz="4100" b="1" dirty="0">
                <a:solidFill>
                  <a:srgbClr val="443728"/>
                </a:solidFill>
                <a:latin typeface="Crimson Pro Bold" pitchFamily="34" charset="0"/>
                <a:ea typeface="Crimson Pro Bold" pitchFamily="34" charset="-122"/>
                <a:cs typeface="Crimson Pro Bold" pitchFamily="34" charset="-120"/>
              </a:rPr>
              <a:t>Connect with My Work</a:t>
            </a:r>
            <a:endParaRPr lang="en-US" sz="4100" dirty="0"/>
          </a:p>
        </p:txBody>
      </p:sp>
      <p:sp>
        <p:nvSpPr>
          <p:cNvPr id="4" name="Text 1"/>
          <p:cNvSpPr/>
          <p:nvPr/>
        </p:nvSpPr>
        <p:spPr>
          <a:xfrm>
            <a:off x="733425" y="1734026"/>
            <a:ext cx="3582948" cy="1005840"/>
          </a:xfrm>
          <a:prstGeom prst="rect">
            <a:avLst/>
          </a:prstGeom>
          <a:noFill/>
          <a:ln/>
        </p:spPr>
        <p:txBody>
          <a:bodyPr wrap="square" lIns="0" tIns="0" rIns="0" bIns="0" rtlCol="0" anchor="t"/>
          <a:lstStyle/>
          <a:p>
            <a:pPr algn="ctr" indent="0" marL="0">
              <a:lnSpc>
                <a:spcPts val="2600"/>
              </a:lnSpc>
              <a:buNone/>
            </a:pPr>
            <a:r>
              <a:rPr lang="en-US" sz="1650" dirty="0">
                <a:solidFill>
                  <a:srgbClr val="443728"/>
                </a:solidFill>
                <a:latin typeface="Open Sans" pitchFamily="34" charset="0"/>
                <a:ea typeface="Open Sans" pitchFamily="34" charset="-122"/>
                <a:cs typeface="Open Sans" pitchFamily="34" charset="-120"/>
              </a:rPr>
              <a:t>Explore the code, projects, and contributions on my official GitHub profile:</a:t>
            </a:r>
            <a:endParaRPr lang="en-US" sz="1650" dirty="0"/>
          </a:p>
        </p:txBody>
      </p:sp>
      <p:sp>
        <p:nvSpPr>
          <p:cNvPr id="5" name="Text 2"/>
          <p:cNvSpPr/>
          <p:nvPr/>
        </p:nvSpPr>
        <p:spPr>
          <a:xfrm>
            <a:off x="733425" y="2928461"/>
            <a:ext cx="3582948" cy="670560"/>
          </a:xfrm>
          <a:prstGeom prst="rect">
            <a:avLst/>
          </a:prstGeom>
          <a:noFill/>
          <a:ln/>
        </p:spPr>
        <p:txBody>
          <a:bodyPr wrap="square" lIns="0" tIns="0" rIns="0" bIns="0" rtlCol="0" anchor="t"/>
          <a:lstStyle/>
          <a:p>
            <a:pPr algn="ctr" indent="0" marL="0">
              <a:lnSpc>
                <a:spcPts val="2600"/>
              </a:lnSpc>
              <a:buNone/>
            </a:pPr>
            <a:r>
              <a:rPr lang="en-US" sz="1650" b="1" u="sng" dirty="0">
                <a:solidFill>
                  <a:srgbClr val="835E54"/>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https://github.com/sheebaknownain</a:t>
            </a:r>
            <a:endParaRPr lang="en-US" sz="1650" dirty="0"/>
          </a:p>
        </p:txBody>
      </p:sp>
      <p:pic>
        <p:nvPicPr>
          <p:cNvPr id="6" name="Image 1" descr="preencoded.png">    </p:cNvPr>
          <p:cNvPicPr>
            <a:picLocks noChangeAspect="1"/>
          </p:cNvPicPr>
          <p:nvPr/>
        </p:nvPicPr>
        <p:blipFill>
          <a:blip r:embed="rId3"/>
          <a:stretch>
            <a:fillRect/>
          </a:stretch>
        </p:blipFill>
        <p:spPr>
          <a:xfrm>
            <a:off x="4835247" y="1781175"/>
            <a:ext cx="3582948" cy="3582948"/>
          </a:xfrm>
          <a:prstGeom prst="rect">
            <a:avLst/>
          </a:prstGeom>
        </p:spPr>
      </p:pic>
      <p:sp>
        <p:nvSpPr>
          <p:cNvPr id="7" name="Shape 3"/>
          <p:cNvSpPr/>
          <p:nvPr/>
        </p:nvSpPr>
        <p:spPr>
          <a:xfrm>
            <a:off x="733425" y="5835610"/>
            <a:ext cx="7677150" cy="1828324"/>
          </a:xfrm>
          <a:prstGeom prst="roundRect">
            <a:avLst>
              <a:gd name="adj" fmla="val 4814"/>
            </a:avLst>
          </a:prstGeom>
          <a:solidFill>
            <a:srgbClr val="B3BDB5"/>
          </a:solidFill>
          <a:ln/>
        </p:spPr>
      </p:sp>
      <p:pic>
        <p:nvPicPr>
          <p:cNvPr id="8" name="Image 2" descr="preencoded.png">    </p:cNvPr>
          <p:cNvPicPr>
            <a:picLocks noChangeAspect="1"/>
          </p:cNvPicPr>
          <p:nvPr/>
        </p:nvPicPr>
        <p:blipFill>
          <a:blip r:embed="rId4"/>
          <a:stretch>
            <a:fillRect/>
          </a:stretch>
        </p:blipFill>
        <p:spPr>
          <a:xfrm>
            <a:off x="942975" y="6119693"/>
            <a:ext cx="392906" cy="314325"/>
          </a:xfrm>
          <a:prstGeom prst="rect">
            <a:avLst/>
          </a:prstGeom>
        </p:spPr>
      </p:pic>
      <p:sp>
        <p:nvSpPr>
          <p:cNvPr id="9" name="Text 4"/>
          <p:cNvSpPr/>
          <p:nvPr/>
        </p:nvSpPr>
        <p:spPr>
          <a:xfrm>
            <a:off x="2215991" y="6097548"/>
            <a:ext cx="5314474" cy="392906"/>
          </a:xfrm>
          <a:prstGeom prst="rect">
            <a:avLst/>
          </a:prstGeom>
          <a:noFill/>
          <a:ln/>
        </p:spPr>
        <p:txBody>
          <a:bodyPr wrap="none" lIns="0" tIns="0" rIns="0" bIns="0" rtlCol="0" anchor="t"/>
          <a:lstStyle/>
          <a:p>
            <a:pPr algn="ctr" indent="0" marL="0">
              <a:lnSpc>
                <a:spcPts val="3050"/>
              </a:lnSpc>
              <a:buNone/>
            </a:pPr>
            <a:r>
              <a:rPr lang="en-US" sz="2450" b="1" dirty="0">
                <a:solidFill>
                  <a:srgbClr val="000000"/>
                </a:solidFill>
                <a:latin typeface="Crimson Pro Bold" pitchFamily="34" charset="0"/>
                <a:ea typeface="Crimson Pro Bold" pitchFamily="34" charset="-122"/>
                <a:cs typeface="Crimson Pro Bold" pitchFamily="34" charset="-120"/>
              </a:rPr>
              <a:t>Thank You for Your Time and Attention!</a:t>
            </a:r>
            <a:endParaRPr lang="en-US" sz="2450" dirty="0"/>
          </a:p>
        </p:txBody>
      </p:sp>
      <p:sp>
        <p:nvSpPr>
          <p:cNvPr id="10" name="Text 5"/>
          <p:cNvSpPr/>
          <p:nvPr/>
        </p:nvSpPr>
        <p:spPr>
          <a:xfrm>
            <a:off x="1545431" y="6700004"/>
            <a:ext cx="6655594" cy="670560"/>
          </a:xfrm>
          <a:prstGeom prst="rect">
            <a:avLst/>
          </a:prstGeom>
          <a:noFill/>
          <a:ln/>
        </p:spPr>
        <p:txBody>
          <a:bodyPr wrap="square" lIns="0" tIns="0" rIns="0" bIns="0" rtlCol="0" anchor="t"/>
          <a:lstStyle/>
          <a:p>
            <a:pPr algn="ctr" indent="0" marL="0">
              <a:lnSpc>
                <a:spcPts val="2600"/>
              </a:lnSpc>
              <a:buNone/>
            </a:pPr>
            <a:r>
              <a:rPr lang="en-US" sz="1650" dirty="0">
                <a:solidFill>
                  <a:srgbClr val="000000"/>
                </a:solidFill>
                <a:latin typeface="Open Sans" pitchFamily="34" charset="0"/>
                <a:ea typeface="Open Sans" pitchFamily="34" charset="-122"/>
                <a:cs typeface="Open Sans" pitchFamily="34" charset="-120"/>
              </a:rPr>
              <a:t>Your interest in my digital portfolio is greatly appreciated. I look forward to the opportunity to discuss my projects and skills further.</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8535" y="517327"/>
            <a:ext cx="9250799" cy="587931"/>
          </a:xfrm>
          <a:prstGeom prst="rect">
            <a:avLst/>
          </a:prstGeom>
          <a:noFill/>
          <a:ln/>
        </p:spPr>
        <p:txBody>
          <a:bodyPr wrap="none" lIns="0" tIns="0" rIns="0" bIns="0" rtlCol="0" anchor="t"/>
          <a:lstStyle/>
          <a:p>
            <a:pPr algn="l" indent="0" marL="0">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The Challenge: Bridging Talent &amp; Opportunity</a:t>
            </a:r>
            <a:endParaRPr lang="en-US" sz="3700" dirty="0"/>
          </a:p>
        </p:txBody>
      </p:sp>
      <p:sp>
        <p:nvSpPr>
          <p:cNvPr id="3" name="Text 1"/>
          <p:cNvSpPr/>
          <p:nvPr/>
        </p:nvSpPr>
        <p:spPr>
          <a:xfrm>
            <a:off x="940713" y="1599009"/>
            <a:ext cx="6833592" cy="1203960"/>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In today's competitive landscape, showcasing skills and projects effectively is paramount. The absence of a dedicated, dynamic platform can often hinder a professional's ability to stand out and connect with potential employers or collaborators.</a:t>
            </a:r>
            <a:endParaRPr lang="en-US" sz="1450" dirty="0"/>
          </a:p>
        </p:txBody>
      </p:sp>
      <p:sp>
        <p:nvSpPr>
          <p:cNvPr id="4" name="Shape 2"/>
          <p:cNvSpPr/>
          <p:nvPr/>
        </p:nvSpPr>
        <p:spPr>
          <a:xfrm>
            <a:off x="658535" y="1599009"/>
            <a:ext cx="22860" cy="1203960"/>
          </a:xfrm>
          <a:prstGeom prst="rect">
            <a:avLst/>
          </a:prstGeom>
          <a:solidFill>
            <a:srgbClr val="835E54"/>
          </a:solidFill>
          <a:ln/>
        </p:spPr>
      </p:sp>
      <p:sp>
        <p:nvSpPr>
          <p:cNvPr id="5" name="Text 3"/>
          <p:cNvSpPr/>
          <p:nvPr/>
        </p:nvSpPr>
        <p:spPr>
          <a:xfrm>
            <a:off x="658535" y="3014543"/>
            <a:ext cx="7115770" cy="1203960"/>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Many aspiring professionals, especially in the tech domain, struggle to present their diverse skill sets and practical experiences in a cohesive and accessible manner. Traditional resumes, while essential, often lack the visual and interactive elements needed to convey the depth and breadth of one's work.</a:t>
            </a:r>
            <a:endParaRPr lang="en-US" sz="1450" dirty="0"/>
          </a:p>
        </p:txBody>
      </p:sp>
      <p:pic>
        <p:nvPicPr>
          <p:cNvPr id="6" name="Image 0" descr="preencoded.png">    </p:cNvPr>
          <p:cNvPicPr>
            <a:picLocks noChangeAspect="1"/>
          </p:cNvPicPr>
          <p:nvPr/>
        </p:nvPicPr>
        <p:blipFill>
          <a:blip r:embed="rId1"/>
          <a:stretch>
            <a:fillRect/>
          </a:stretch>
        </p:blipFill>
        <p:spPr>
          <a:xfrm>
            <a:off x="8240792" y="1599009"/>
            <a:ext cx="5738574" cy="5738574"/>
          </a:xfrm>
          <a:prstGeom prst="rect">
            <a:avLst/>
          </a:prstGeom>
        </p:spPr>
      </p:pic>
      <p:sp>
        <p:nvSpPr>
          <p:cNvPr id="7" name="Text 4"/>
          <p:cNvSpPr/>
          <p:nvPr/>
        </p:nvSpPr>
        <p:spPr>
          <a:xfrm>
            <a:off x="658535" y="7760732"/>
            <a:ext cx="13313331" cy="601980"/>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This digital portfolio aims to address this challenge by providing a centralised, visually engaging, and easily navigable platform for presenting academic projects, technical proficiencies, and personal contributions.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15752" y="1029772"/>
            <a:ext cx="5682972" cy="472678"/>
          </a:xfrm>
          <a:prstGeom prst="rect">
            <a:avLst/>
          </a:prstGeom>
          <a:noFill/>
          <a:ln/>
        </p:spPr>
        <p:txBody>
          <a:bodyPr wrap="none" lIns="0" tIns="0" rIns="0" bIns="0" rtlCol="0" anchor="t"/>
          <a:lstStyle/>
          <a:p>
            <a:pPr algn="l" indent="0" marL="0">
              <a:lnSpc>
                <a:spcPts val="3700"/>
              </a:lnSpc>
              <a:buNone/>
            </a:pPr>
            <a:r>
              <a:rPr lang="en-US" sz="2950" b="1" dirty="0">
                <a:solidFill>
                  <a:srgbClr val="443728"/>
                </a:solidFill>
                <a:latin typeface="Crimson Pro Bold" pitchFamily="34" charset="0"/>
                <a:ea typeface="Crimson Pro Bold" pitchFamily="34" charset="-122"/>
                <a:cs typeface="Crimson Pro Bold" pitchFamily="34" charset="-120"/>
              </a:rPr>
              <a:t>Project Overview: A Digital Identity</a:t>
            </a:r>
            <a:endParaRPr lang="en-US" sz="2950" dirty="0"/>
          </a:p>
        </p:txBody>
      </p:sp>
      <p:sp>
        <p:nvSpPr>
          <p:cNvPr id="4" name="Text 1"/>
          <p:cNvSpPr/>
          <p:nvPr/>
        </p:nvSpPr>
        <p:spPr>
          <a:xfrm>
            <a:off x="6015752" y="1729264"/>
            <a:ext cx="8085296" cy="725805"/>
          </a:xfrm>
          <a:prstGeom prst="rect">
            <a:avLst/>
          </a:prstGeom>
          <a:noFill/>
          <a:ln/>
        </p:spPr>
        <p:txBody>
          <a:bodyPr wrap="square" lIns="0" tIns="0" rIns="0" bIns="0" rtlCol="0" anchor="t"/>
          <a:lstStyle/>
          <a:p>
            <a:pPr algn="l" indent="0" marL="0">
              <a:lnSpc>
                <a:spcPts val="1900"/>
              </a:lnSpc>
              <a:buNone/>
            </a:pPr>
            <a:r>
              <a:rPr lang="en-US" sz="1150" dirty="0">
                <a:solidFill>
                  <a:srgbClr val="443728"/>
                </a:solidFill>
                <a:latin typeface="Open Sans" pitchFamily="34" charset="0"/>
                <a:ea typeface="Open Sans" pitchFamily="34" charset="-122"/>
                <a:cs typeface="Open Sans" pitchFamily="34" charset="-120"/>
              </a:rPr>
              <a:t>This digital portfolio serves as a comprehensive online representation of my academic journey, technical expertise, and project accomplishments. It is designed to offer a dynamic and interactive experience for visitors, allowing them to explore my capabilities and understand my professional aspirations.</a:t>
            </a:r>
            <a:endParaRPr lang="en-US" sz="1150" dirty="0"/>
          </a:p>
        </p:txBody>
      </p:sp>
      <p:sp>
        <p:nvSpPr>
          <p:cNvPr id="5" name="Text 2"/>
          <p:cNvSpPr/>
          <p:nvPr/>
        </p:nvSpPr>
        <p:spPr>
          <a:xfrm>
            <a:off x="6015752" y="2625209"/>
            <a:ext cx="151209" cy="189071"/>
          </a:xfrm>
          <a:prstGeom prst="rect">
            <a:avLst/>
          </a:prstGeom>
          <a:noFill/>
          <a:ln/>
        </p:spPr>
        <p:txBody>
          <a:bodyPr wrap="none" lIns="0" tIns="0" rIns="0" bIns="0" rtlCol="0" anchor="t"/>
          <a:lstStyle/>
          <a:p>
            <a:pPr algn="l" indent="0" marL="0">
              <a:lnSpc>
                <a:spcPts val="1900"/>
              </a:lnSpc>
              <a:buNone/>
            </a:pPr>
            <a:r>
              <a:rPr lang="en-US" sz="1150" dirty="0">
                <a:solidFill>
                  <a:srgbClr val="443728"/>
                </a:solidFill>
                <a:latin typeface="Crimson Pro Light" pitchFamily="34" charset="0"/>
                <a:ea typeface="Crimson Pro Light" pitchFamily="34" charset="-122"/>
                <a:cs typeface="Crimson Pro Light" pitchFamily="34" charset="-120"/>
              </a:rPr>
              <a:t>01</a:t>
            </a:r>
            <a:endParaRPr lang="en-US" sz="1150" dirty="0"/>
          </a:p>
        </p:txBody>
      </p:sp>
      <p:sp>
        <p:nvSpPr>
          <p:cNvPr id="6" name="Shape 3"/>
          <p:cNvSpPr/>
          <p:nvPr/>
        </p:nvSpPr>
        <p:spPr>
          <a:xfrm>
            <a:off x="6015752" y="2867025"/>
            <a:ext cx="8085296" cy="15240"/>
          </a:xfrm>
          <a:prstGeom prst="rect">
            <a:avLst/>
          </a:prstGeom>
          <a:solidFill>
            <a:srgbClr val="835E54"/>
          </a:solidFill>
          <a:ln/>
        </p:spPr>
      </p:sp>
      <p:sp>
        <p:nvSpPr>
          <p:cNvPr id="7" name="Text 4"/>
          <p:cNvSpPr/>
          <p:nvPr/>
        </p:nvSpPr>
        <p:spPr>
          <a:xfrm>
            <a:off x="6015752" y="2973110"/>
            <a:ext cx="1890713" cy="236339"/>
          </a:xfrm>
          <a:prstGeom prst="rect">
            <a:avLst/>
          </a:prstGeom>
          <a:noFill/>
          <a:ln/>
        </p:spPr>
        <p:txBody>
          <a:bodyPr wrap="none" lIns="0" tIns="0" rIns="0" bIns="0" rtlCol="0" anchor="t"/>
          <a:lstStyle/>
          <a:p>
            <a:pPr algn="l" indent="0" marL="0">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Showcase Skills</a:t>
            </a:r>
            <a:endParaRPr lang="en-US" sz="1450" dirty="0"/>
          </a:p>
        </p:txBody>
      </p:sp>
      <p:sp>
        <p:nvSpPr>
          <p:cNvPr id="8" name="Text 5"/>
          <p:cNvSpPr/>
          <p:nvPr/>
        </p:nvSpPr>
        <p:spPr>
          <a:xfrm>
            <a:off x="6015752" y="3300174"/>
            <a:ext cx="8085296" cy="241935"/>
          </a:xfrm>
          <a:prstGeom prst="rect">
            <a:avLst/>
          </a:prstGeom>
          <a:noFill/>
          <a:ln/>
        </p:spPr>
        <p:txBody>
          <a:bodyPr wrap="none" lIns="0" tIns="0" rIns="0" bIns="0" rtlCol="0" anchor="t"/>
          <a:lstStyle/>
          <a:p>
            <a:pPr algn="l" indent="0" marL="0">
              <a:lnSpc>
                <a:spcPts val="1900"/>
              </a:lnSpc>
              <a:buNone/>
            </a:pPr>
            <a:r>
              <a:rPr lang="en-US" sz="1150" dirty="0">
                <a:solidFill>
                  <a:srgbClr val="443728"/>
                </a:solidFill>
                <a:latin typeface="Open Sans" pitchFamily="34" charset="0"/>
                <a:ea typeface="Open Sans" pitchFamily="34" charset="-122"/>
                <a:cs typeface="Open Sans" pitchFamily="34" charset="-120"/>
              </a:rPr>
              <a:t>Highlighting programming languages, frameworks, and tools acquired through academic courses and self-learning.</a:t>
            </a:r>
            <a:endParaRPr lang="en-US" sz="1150" dirty="0"/>
          </a:p>
        </p:txBody>
      </p:sp>
      <p:sp>
        <p:nvSpPr>
          <p:cNvPr id="9" name="Text 6"/>
          <p:cNvSpPr/>
          <p:nvPr/>
        </p:nvSpPr>
        <p:spPr>
          <a:xfrm>
            <a:off x="6015752" y="3806666"/>
            <a:ext cx="151209" cy="189071"/>
          </a:xfrm>
          <a:prstGeom prst="rect">
            <a:avLst/>
          </a:prstGeom>
          <a:noFill/>
          <a:ln/>
        </p:spPr>
        <p:txBody>
          <a:bodyPr wrap="none" lIns="0" tIns="0" rIns="0" bIns="0" rtlCol="0" anchor="t"/>
          <a:lstStyle/>
          <a:p>
            <a:pPr algn="l" indent="0" marL="0">
              <a:lnSpc>
                <a:spcPts val="1900"/>
              </a:lnSpc>
              <a:buNone/>
            </a:pPr>
            <a:r>
              <a:rPr lang="en-US" sz="1150" dirty="0">
                <a:solidFill>
                  <a:srgbClr val="443728"/>
                </a:solidFill>
                <a:latin typeface="Crimson Pro Light" pitchFamily="34" charset="0"/>
                <a:ea typeface="Crimson Pro Light" pitchFamily="34" charset="-122"/>
                <a:cs typeface="Crimson Pro Light" pitchFamily="34" charset="-120"/>
              </a:rPr>
              <a:t>02</a:t>
            </a:r>
            <a:endParaRPr lang="en-US" sz="1150" dirty="0"/>
          </a:p>
        </p:txBody>
      </p:sp>
      <p:sp>
        <p:nvSpPr>
          <p:cNvPr id="10" name="Shape 7"/>
          <p:cNvSpPr/>
          <p:nvPr/>
        </p:nvSpPr>
        <p:spPr>
          <a:xfrm>
            <a:off x="6015752" y="4048482"/>
            <a:ext cx="8085296" cy="15240"/>
          </a:xfrm>
          <a:prstGeom prst="rect">
            <a:avLst/>
          </a:prstGeom>
          <a:solidFill>
            <a:srgbClr val="835E54"/>
          </a:solidFill>
          <a:ln/>
        </p:spPr>
      </p:sp>
      <p:sp>
        <p:nvSpPr>
          <p:cNvPr id="11" name="Text 8"/>
          <p:cNvSpPr/>
          <p:nvPr/>
        </p:nvSpPr>
        <p:spPr>
          <a:xfrm>
            <a:off x="6015752" y="4154567"/>
            <a:ext cx="1890713" cy="236339"/>
          </a:xfrm>
          <a:prstGeom prst="rect">
            <a:avLst/>
          </a:prstGeom>
          <a:noFill/>
          <a:ln/>
        </p:spPr>
        <p:txBody>
          <a:bodyPr wrap="none" lIns="0" tIns="0" rIns="0" bIns="0" rtlCol="0" anchor="t"/>
          <a:lstStyle/>
          <a:p>
            <a:pPr algn="l" indent="0" marL="0">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Display Projects</a:t>
            </a:r>
            <a:endParaRPr lang="en-US" sz="1450" dirty="0"/>
          </a:p>
        </p:txBody>
      </p:sp>
      <p:sp>
        <p:nvSpPr>
          <p:cNvPr id="12" name="Text 9"/>
          <p:cNvSpPr/>
          <p:nvPr/>
        </p:nvSpPr>
        <p:spPr>
          <a:xfrm>
            <a:off x="6015752" y="4481632"/>
            <a:ext cx="8085296" cy="241935"/>
          </a:xfrm>
          <a:prstGeom prst="rect">
            <a:avLst/>
          </a:prstGeom>
          <a:noFill/>
          <a:ln/>
        </p:spPr>
        <p:txBody>
          <a:bodyPr wrap="none" lIns="0" tIns="0" rIns="0" bIns="0" rtlCol="0" anchor="t"/>
          <a:lstStyle/>
          <a:p>
            <a:pPr algn="l" indent="0" marL="0">
              <a:lnSpc>
                <a:spcPts val="1900"/>
              </a:lnSpc>
              <a:buNone/>
            </a:pPr>
            <a:r>
              <a:rPr lang="en-US" sz="1150" dirty="0">
                <a:solidFill>
                  <a:srgbClr val="443728"/>
                </a:solidFill>
                <a:latin typeface="Open Sans" pitchFamily="34" charset="0"/>
                <a:ea typeface="Open Sans" pitchFamily="34" charset="-122"/>
                <a:cs typeface="Open Sans" pitchFamily="34" charset="-120"/>
              </a:rPr>
              <a:t>Presenting detailed descriptions, functionalities, and learnings from key academic and personal projects.</a:t>
            </a:r>
            <a:endParaRPr lang="en-US" sz="1150" dirty="0"/>
          </a:p>
        </p:txBody>
      </p:sp>
      <p:sp>
        <p:nvSpPr>
          <p:cNvPr id="13" name="Text 10"/>
          <p:cNvSpPr/>
          <p:nvPr/>
        </p:nvSpPr>
        <p:spPr>
          <a:xfrm>
            <a:off x="6015752" y="4988123"/>
            <a:ext cx="151209" cy="189071"/>
          </a:xfrm>
          <a:prstGeom prst="rect">
            <a:avLst/>
          </a:prstGeom>
          <a:noFill/>
          <a:ln/>
        </p:spPr>
        <p:txBody>
          <a:bodyPr wrap="none" lIns="0" tIns="0" rIns="0" bIns="0" rtlCol="0" anchor="t"/>
          <a:lstStyle/>
          <a:p>
            <a:pPr algn="l" indent="0" marL="0">
              <a:lnSpc>
                <a:spcPts val="1900"/>
              </a:lnSpc>
              <a:buNone/>
            </a:pPr>
            <a:r>
              <a:rPr lang="en-US" sz="1150" dirty="0">
                <a:solidFill>
                  <a:srgbClr val="443728"/>
                </a:solidFill>
                <a:latin typeface="Crimson Pro Light" pitchFamily="34" charset="0"/>
                <a:ea typeface="Crimson Pro Light" pitchFamily="34" charset="-122"/>
                <a:cs typeface="Crimson Pro Light" pitchFamily="34" charset="-120"/>
              </a:rPr>
              <a:t>03</a:t>
            </a:r>
            <a:endParaRPr lang="en-US" sz="1150" dirty="0"/>
          </a:p>
        </p:txBody>
      </p:sp>
      <p:sp>
        <p:nvSpPr>
          <p:cNvPr id="14" name="Shape 11"/>
          <p:cNvSpPr/>
          <p:nvPr/>
        </p:nvSpPr>
        <p:spPr>
          <a:xfrm>
            <a:off x="6015752" y="5229939"/>
            <a:ext cx="8085296" cy="15240"/>
          </a:xfrm>
          <a:prstGeom prst="rect">
            <a:avLst/>
          </a:prstGeom>
          <a:solidFill>
            <a:srgbClr val="835E54"/>
          </a:solidFill>
          <a:ln/>
        </p:spPr>
      </p:sp>
      <p:sp>
        <p:nvSpPr>
          <p:cNvPr id="15" name="Text 12"/>
          <p:cNvSpPr/>
          <p:nvPr/>
        </p:nvSpPr>
        <p:spPr>
          <a:xfrm>
            <a:off x="6015752" y="5336024"/>
            <a:ext cx="1890713" cy="236339"/>
          </a:xfrm>
          <a:prstGeom prst="rect">
            <a:avLst/>
          </a:prstGeom>
          <a:noFill/>
          <a:ln/>
        </p:spPr>
        <p:txBody>
          <a:bodyPr wrap="none" lIns="0" tIns="0" rIns="0" bIns="0" rtlCol="0" anchor="t"/>
          <a:lstStyle/>
          <a:p>
            <a:pPr algn="l" indent="0" marL="0">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Personal Branding</a:t>
            </a:r>
            <a:endParaRPr lang="en-US" sz="1450" dirty="0"/>
          </a:p>
        </p:txBody>
      </p:sp>
      <p:sp>
        <p:nvSpPr>
          <p:cNvPr id="16" name="Text 13"/>
          <p:cNvSpPr/>
          <p:nvPr/>
        </p:nvSpPr>
        <p:spPr>
          <a:xfrm>
            <a:off x="6015752" y="5663089"/>
            <a:ext cx="8085296" cy="241935"/>
          </a:xfrm>
          <a:prstGeom prst="rect">
            <a:avLst/>
          </a:prstGeom>
          <a:noFill/>
          <a:ln/>
        </p:spPr>
        <p:txBody>
          <a:bodyPr wrap="none" lIns="0" tIns="0" rIns="0" bIns="0" rtlCol="0" anchor="t"/>
          <a:lstStyle/>
          <a:p>
            <a:pPr algn="l" indent="0" marL="0">
              <a:lnSpc>
                <a:spcPts val="1900"/>
              </a:lnSpc>
              <a:buNone/>
            </a:pPr>
            <a:r>
              <a:rPr lang="en-US" sz="1150" dirty="0">
                <a:solidFill>
                  <a:srgbClr val="443728"/>
                </a:solidFill>
                <a:latin typeface="Open Sans" pitchFamily="34" charset="0"/>
                <a:ea typeface="Open Sans" pitchFamily="34" charset="-122"/>
                <a:cs typeface="Open Sans" pitchFamily="34" charset="-120"/>
              </a:rPr>
              <a:t>Establishing a professional online presence that reflects my dedication and unique approach to problem-solving.</a:t>
            </a:r>
            <a:endParaRPr lang="en-US" sz="1150" dirty="0"/>
          </a:p>
        </p:txBody>
      </p:sp>
      <p:sp>
        <p:nvSpPr>
          <p:cNvPr id="17" name="Text 14"/>
          <p:cNvSpPr/>
          <p:nvPr/>
        </p:nvSpPr>
        <p:spPr>
          <a:xfrm>
            <a:off x="6015752" y="6169581"/>
            <a:ext cx="151209" cy="189071"/>
          </a:xfrm>
          <a:prstGeom prst="rect">
            <a:avLst/>
          </a:prstGeom>
          <a:noFill/>
          <a:ln/>
        </p:spPr>
        <p:txBody>
          <a:bodyPr wrap="none" lIns="0" tIns="0" rIns="0" bIns="0" rtlCol="0" anchor="t"/>
          <a:lstStyle/>
          <a:p>
            <a:pPr algn="l" indent="0" marL="0">
              <a:lnSpc>
                <a:spcPts val="1900"/>
              </a:lnSpc>
              <a:buNone/>
            </a:pPr>
            <a:r>
              <a:rPr lang="en-US" sz="1150" dirty="0">
                <a:solidFill>
                  <a:srgbClr val="443728"/>
                </a:solidFill>
                <a:latin typeface="Crimson Pro Light" pitchFamily="34" charset="0"/>
                <a:ea typeface="Crimson Pro Light" pitchFamily="34" charset="-122"/>
                <a:cs typeface="Crimson Pro Light" pitchFamily="34" charset="-120"/>
              </a:rPr>
              <a:t>04</a:t>
            </a:r>
            <a:endParaRPr lang="en-US" sz="1150" dirty="0"/>
          </a:p>
        </p:txBody>
      </p:sp>
      <p:sp>
        <p:nvSpPr>
          <p:cNvPr id="18" name="Shape 15"/>
          <p:cNvSpPr/>
          <p:nvPr/>
        </p:nvSpPr>
        <p:spPr>
          <a:xfrm>
            <a:off x="6015752" y="6411397"/>
            <a:ext cx="8085296" cy="15240"/>
          </a:xfrm>
          <a:prstGeom prst="rect">
            <a:avLst/>
          </a:prstGeom>
          <a:solidFill>
            <a:srgbClr val="835E54"/>
          </a:solidFill>
          <a:ln/>
        </p:spPr>
      </p:sp>
      <p:sp>
        <p:nvSpPr>
          <p:cNvPr id="19" name="Text 16"/>
          <p:cNvSpPr/>
          <p:nvPr/>
        </p:nvSpPr>
        <p:spPr>
          <a:xfrm>
            <a:off x="6015752" y="6517481"/>
            <a:ext cx="1890713" cy="236339"/>
          </a:xfrm>
          <a:prstGeom prst="rect">
            <a:avLst/>
          </a:prstGeom>
          <a:noFill/>
          <a:ln/>
        </p:spPr>
        <p:txBody>
          <a:bodyPr wrap="none" lIns="0" tIns="0" rIns="0" bIns="0" rtlCol="0" anchor="t"/>
          <a:lstStyle/>
          <a:p>
            <a:pPr algn="l" indent="0" marL="0">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Accessibility</a:t>
            </a:r>
            <a:endParaRPr lang="en-US" sz="1450" dirty="0"/>
          </a:p>
        </p:txBody>
      </p:sp>
      <p:sp>
        <p:nvSpPr>
          <p:cNvPr id="20" name="Text 17"/>
          <p:cNvSpPr/>
          <p:nvPr/>
        </p:nvSpPr>
        <p:spPr>
          <a:xfrm>
            <a:off x="6015752" y="6844546"/>
            <a:ext cx="8085296" cy="241935"/>
          </a:xfrm>
          <a:prstGeom prst="rect">
            <a:avLst/>
          </a:prstGeom>
          <a:noFill/>
          <a:ln/>
        </p:spPr>
        <p:txBody>
          <a:bodyPr wrap="none" lIns="0" tIns="0" rIns="0" bIns="0" rtlCol="0" anchor="t"/>
          <a:lstStyle/>
          <a:p>
            <a:pPr algn="l" indent="0" marL="0">
              <a:lnSpc>
                <a:spcPts val="1900"/>
              </a:lnSpc>
              <a:buNone/>
            </a:pPr>
            <a:r>
              <a:rPr lang="en-US" sz="1150" dirty="0">
                <a:solidFill>
                  <a:srgbClr val="443728"/>
                </a:solidFill>
                <a:latin typeface="Open Sans" pitchFamily="34" charset="0"/>
                <a:ea typeface="Open Sans" pitchFamily="34" charset="-122"/>
                <a:cs typeface="Open Sans" pitchFamily="34" charset="-120"/>
              </a:rPr>
              <a:t>Ensuring easy access to my work and contact information for prospective recruiters and collaborators.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35386"/>
          </a:xfrm>
          <a:prstGeom prst="rect">
            <a:avLst/>
          </a:prstGeom>
        </p:spPr>
      </p:pic>
      <p:sp>
        <p:nvSpPr>
          <p:cNvPr id="3" name="Text 0"/>
          <p:cNvSpPr/>
          <p:nvPr/>
        </p:nvSpPr>
        <p:spPr>
          <a:xfrm>
            <a:off x="4279702" y="2741890"/>
            <a:ext cx="6070878" cy="533757"/>
          </a:xfrm>
          <a:prstGeom prst="rect">
            <a:avLst/>
          </a:prstGeom>
          <a:noFill/>
          <a:ln/>
        </p:spPr>
        <p:txBody>
          <a:bodyPr wrap="none" lIns="0" tIns="0" rIns="0" bIns="0" rtlCol="0" anchor="t"/>
          <a:lstStyle/>
          <a:p>
            <a:pPr algn="ctr" indent="0" marL="0">
              <a:lnSpc>
                <a:spcPts val="4200"/>
              </a:lnSpc>
              <a:buNone/>
            </a:pPr>
            <a:r>
              <a:rPr lang="en-US" sz="3350" b="1" dirty="0">
                <a:solidFill>
                  <a:srgbClr val="FFFFFF"/>
                </a:solidFill>
                <a:latin typeface="Crimson Pro Bold" pitchFamily="34" charset="0"/>
                <a:ea typeface="Crimson Pro Bold" pitchFamily="34" charset="-122"/>
                <a:cs typeface="Crimson Pro Bold" pitchFamily="34" charset="-120"/>
              </a:rPr>
              <a:t>Who Benefits? Our Key Audiences</a:t>
            </a:r>
            <a:endParaRPr lang="en-US" sz="3350" dirty="0"/>
          </a:p>
        </p:txBody>
      </p:sp>
      <p:sp>
        <p:nvSpPr>
          <p:cNvPr id="4" name="Text 1"/>
          <p:cNvSpPr/>
          <p:nvPr/>
        </p:nvSpPr>
        <p:spPr>
          <a:xfrm>
            <a:off x="597813" y="3531870"/>
            <a:ext cx="13434774" cy="273368"/>
          </a:xfrm>
          <a:prstGeom prst="rect">
            <a:avLst/>
          </a:prstGeom>
          <a:noFill/>
          <a:ln/>
        </p:spPr>
        <p:txBody>
          <a:bodyPr wrap="none" lIns="0" tIns="0" rIns="0" bIns="0" rtlCol="0" anchor="t"/>
          <a:lstStyle/>
          <a:p>
            <a:pPr algn="ctr" indent="0" marL="0">
              <a:lnSpc>
                <a:spcPts val="2150"/>
              </a:lnSpc>
              <a:buNone/>
            </a:pPr>
            <a:r>
              <a:rPr lang="en-US" sz="1300" dirty="0">
                <a:solidFill>
                  <a:srgbClr val="FFFFFF"/>
                </a:solidFill>
                <a:latin typeface="Open Sans" pitchFamily="34" charset="0"/>
                <a:ea typeface="Open Sans" pitchFamily="34" charset="-122"/>
                <a:cs typeface="Open Sans" pitchFamily="34" charset="-120"/>
              </a:rPr>
              <a:t>The digital portfolio is meticulously crafted to cater to several important end-user groups, ensuring maximum impact and reach for my professional journey.</a:t>
            </a:r>
            <a:endParaRPr lang="en-US" sz="1300" dirty="0"/>
          </a:p>
        </p:txBody>
      </p:sp>
      <p:pic>
        <p:nvPicPr>
          <p:cNvPr id="5" name="Image 1" descr="preencoded.png">    </p:cNvPr>
          <p:cNvPicPr>
            <a:picLocks noChangeAspect="1"/>
          </p:cNvPicPr>
          <p:nvPr/>
        </p:nvPicPr>
        <p:blipFill>
          <a:blip r:embed="rId2"/>
          <a:stretch>
            <a:fillRect/>
          </a:stretch>
        </p:blipFill>
        <p:spPr>
          <a:xfrm>
            <a:off x="597813" y="3997404"/>
            <a:ext cx="512445" cy="512445"/>
          </a:xfrm>
          <a:prstGeom prst="rect">
            <a:avLst/>
          </a:prstGeom>
        </p:spPr>
      </p:pic>
      <p:sp>
        <p:nvSpPr>
          <p:cNvPr id="6" name="Text 2"/>
          <p:cNvSpPr/>
          <p:nvPr/>
        </p:nvSpPr>
        <p:spPr>
          <a:xfrm>
            <a:off x="597813" y="4723328"/>
            <a:ext cx="2696647" cy="266938"/>
          </a:xfrm>
          <a:prstGeom prst="rect">
            <a:avLst/>
          </a:prstGeom>
          <a:noFill/>
          <a:ln/>
        </p:spPr>
        <p:txBody>
          <a:bodyPr wrap="none" lIns="0" tIns="0" rIns="0" bIns="0" rtlCol="0" anchor="t"/>
          <a:lstStyle/>
          <a:p>
            <a:pPr algn="l" indent="0" marL="0">
              <a:lnSpc>
                <a:spcPts val="2100"/>
              </a:lnSpc>
              <a:buNone/>
            </a:pPr>
            <a:r>
              <a:rPr lang="en-US" sz="1650" b="1" dirty="0">
                <a:solidFill>
                  <a:srgbClr val="FFFFFF"/>
                </a:solidFill>
                <a:latin typeface="Crimson Pro Bold" pitchFamily="34" charset="0"/>
                <a:ea typeface="Crimson Pro Bold" pitchFamily="34" charset="-122"/>
                <a:cs typeface="Crimson Pro Bold" pitchFamily="34" charset="-120"/>
              </a:rPr>
              <a:t>Recruiters &amp; Hiring Managers</a:t>
            </a:r>
            <a:endParaRPr lang="en-US" sz="1650" dirty="0"/>
          </a:p>
        </p:txBody>
      </p:sp>
      <p:sp>
        <p:nvSpPr>
          <p:cNvPr id="7" name="Text 3"/>
          <p:cNvSpPr/>
          <p:nvPr/>
        </p:nvSpPr>
        <p:spPr>
          <a:xfrm>
            <a:off x="597813" y="5092660"/>
            <a:ext cx="6610588" cy="546735"/>
          </a:xfrm>
          <a:prstGeom prst="rect">
            <a:avLst/>
          </a:prstGeom>
          <a:noFill/>
          <a:ln/>
        </p:spPr>
        <p:txBody>
          <a:bodyPr wrap="square" lIns="0" tIns="0" rIns="0" bIns="0" rtlCol="0" anchor="t"/>
          <a:lstStyle/>
          <a:p>
            <a:pPr algn="l" indent="0" marL="0">
              <a:lnSpc>
                <a:spcPts val="2150"/>
              </a:lnSpc>
              <a:buNone/>
            </a:pPr>
            <a:r>
              <a:rPr lang="en-US" sz="1300" dirty="0">
                <a:solidFill>
                  <a:srgbClr val="FFFFFF"/>
                </a:solidFill>
                <a:latin typeface="Open Sans" pitchFamily="34" charset="0"/>
                <a:ea typeface="Open Sans" pitchFamily="34" charset="-122"/>
                <a:cs typeface="Open Sans" pitchFamily="34" charset="-120"/>
              </a:rPr>
              <a:t>Seeking qualified candidates for technical roles, evaluating practical skills and project experience efficiently.</a:t>
            </a:r>
            <a:endParaRPr lang="en-US" sz="1300" dirty="0"/>
          </a:p>
        </p:txBody>
      </p:sp>
      <p:pic>
        <p:nvPicPr>
          <p:cNvPr id="8" name="Image 2" descr="preencoded.png">    </p:cNvPr>
          <p:cNvPicPr>
            <a:picLocks noChangeAspect="1"/>
          </p:cNvPicPr>
          <p:nvPr/>
        </p:nvPicPr>
        <p:blipFill>
          <a:blip r:embed="rId3"/>
          <a:stretch>
            <a:fillRect/>
          </a:stretch>
        </p:blipFill>
        <p:spPr>
          <a:xfrm>
            <a:off x="7421880" y="3997404"/>
            <a:ext cx="512445" cy="512445"/>
          </a:xfrm>
          <a:prstGeom prst="rect">
            <a:avLst/>
          </a:prstGeom>
        </p:spPr>
      </p:pic>
      <p:sp>
        <p:nvSpPr>
          <p:cNvPr id="9" name="Text 4"/>
          <p:cNvSpPr/>
          <p:nvPr/>
        </p:nvSpPr>
        <p:spPr>
          <a:xfrm>
            <a:off x="7421880" y="4723328"/>
            <a:ext cx="2135386" cy="266938"/>
          </a:xfrm>
          <a:prstGeom prst="rect">
            <a:avLst/>
          </a:prstGeom>
          <a:noFill/>
          <a:ln/>
        </p:spPr>
        <p:txBody>
          <a:bodyPr wrap="none" lIns="0" tIns="0" rIns="0" bIns="0" rtlCol="0" anchor="t"/>
          <a:lstStyle/>
          <a:p>
            <a:pPr algn="l" indent="0" marL="0">
              <a:lnSpc>
                <a:spcPts val="2100"/>
              </a:lnSpc>
              <a:buNone/>
            </a:pPr>
            <a:r>
              <a:rPr lang="en-US" sz="1650" b="1" dirty="0">
                <a:solidFill>
                  <a:srgbClr val="FFFFFF"/>
                </a:solidFill>
                <a:latin typeface="Crimson Pro Bold" pitchFamily="34" charset="0"/>
                <a:ea typeface="Crimson Pro Bold" pitchFamily="34" charset="-122"/>
                <a:cs typeface="Crimson Pro Bold" pitchFamily="34" charset="-120"/>
              </a:rPr>
              <a:t>Future Collaborators</a:t>
            </a:r>
            <a:endParaRPr lang="en-US" sz="1650" dirty="0"/>
          </a:p>
        </p:txBody>
      </p:sp>
      <p:sp>
        <p:nvSpPr>
          <p:cNvPr id="10" name="Text 5"/>
          <p:cNvSpPr/>
          <p:nvPr/>
        </p:nvSpPr>
        <p:spPr>
          <a:xfrm>
            <a:off x="7421880" y="5092660"/>
            <a:ext cx="6610707" cy="546735"/>
          </a:xfrm>
          <a:prstGeom prst="rect">
            <a:avLst/>
          </a:prstGeom>
          <a:noFill/>
          <a:ln/>
        </p:spPr>
        <p:txBody>
          <a:bodyPr wrap="square" lIns="0" tIns="0" rIns="0" bIns="0" rtlCol="0" anchor="t"/>
          <a:lstStyle/>
          <a:p>
            <a:pPr algn="l" indent="0" marL="0">
              <a:lnSpc>
                <a:spcPts val="2150"/>
              </a:lnSpc>
              <a:buNone/>
            </a:pPr>
            <a:r>
              <a:rPr lang="en-US" sz="1300" dirty="0">
                <a:solidFill>
                  <a:srgbClr val="FFFFFF"/>
                </a:solidFill>
                <a:latin typeface="Open Sans" pitchFamily="34" charset="0"/>
                <a:ea typeface="Open Sans" pitchFamily="34" charset="-122"/>
                <a:cs typeface="Open Sans" pitchFamily="34" charset="-120"/>
              </a:rPr>
              <a:t>Individuals or teams looking for project partners with complementary skills and a demonstrated portfolio.</a:t>
            </a:r>
            <a:endParaRPr lang="en-US" sz="1300" dirty="0"/>
          </a:p>
        </p:txBody>
      </p:sp>
      <p:pic>
        <p:nvPicPr>
          <p:cNvPr id="11" name="Image 3" descr="preencoded.png">    </p:cNvPr>
          <p:cNvPicPr>
            <a:picLocks noChangeAspect="1"/>
          </p:cNvPicPr>
          <p:nvPr/>
        </p:nvPicPr>
        <p:blipFill>
          <a:blip r:embed="rId4"/>
          <a:stretch>
            <a:fillRect/>
          </a:stretch>
        </p:blipFill>
        <p:spPr>
          <a:xfrm>
            <a:off x="597813" y="5980986"/>
            <a:ext cx="512445" cy="512445"/>
          </a:xfrm>
          <a:prstGeom prst="rect">
            <a:avLst/>
          </a:prstGeom>
        </p:spPr>
      </p:pic>
      <p:sp>
        <p:nvSpPr>
          <p:cNvPr id="12" name="Text 6"/>
          <p:cNvSpPr/>
          <p:nvPr/>
        </p:nvSpPr>
        <p:spPr>
          <a:xfrm>
            <a:off x="597813" y="6706910"/>
            <a:ext cx="2135386" cy="266938"/>
          </a:xfrm>
          <a:prstGeom prst="rect">
            <a:avLst/>
          </a:prstGeom>
          <a:noFill/>
          <a:ln/>
        </p:spPr>
        <p:txBody>
          <a:bodyPr wrap="none" lIns="0" tIns="0" rIns="0" bIns="0" rtlCol="0" anchor="t"/>
          <a:lstStyle/>
          <a:p>
            <a:pPr algn="l" indent="0" marL="0">
              <a:lnSpc>
                <a:spcPts val="2100"/>
              </a:lnSpc>
              <a:buNone/>
            </a:pPr>
            <a:r>
              <a:rPr lang="en-US" sz="1650" b="1" dirty="0">
                <a:solidFill>
                  <a:srgbClr val="FFFFFF"/>
                </a:solidFill>
                <a:latin typeface="Crimson Pro Bold" pitchFamily="34" charset="0"/>
                <a:ea typeface="Crimson Pro Bold" pitchFamily="34" charset="-122"/>
                <a:cs typeface="Crimson Pro Bold" pitchFamily="34" charset="-120"/>
              </a:rPr>
              <a:t>Potential Clients</a:t>
            </a:r>
            <a:endParaRPr lang="en-US" sz="1650" dirty="0"/>
          </a:p>
        </p:txBody>
      </p:sp>
      <p:sp>
        <p:nvSpPr>
          <p:cNvPr id="13" name="Text 7"/>
          <p:cNvSpPr/>
          <p:nvPr/>
        </p:nvSpPr>
        <p:spPr>
          <a:xfrm>
            <a:off x="597813" y="7076242"/>
            <a:ext cx="6610588" cy="546735"/>
          </a:xfrm>
          <a:prstGeom prst="rect">
            <a:avLst/>
          </a:prstGeom>
          <a:noFill/>
          <a:ln/>
        </p:spPr>
        <p:txBody>
          <a:bodyPr wrap="square" lIns="0" tIns="0" rIns="0" bIns="0" rtlCol="0" anchor="t"/>
          <a:lstStyle/>
          <a:p>
            <a:pPr algn="l" indent="0" marL="0">
              <a:lnSpc>
                <a:spcPts val="2150"/>
              </a:lnSpc>
              <a:buNone/>
            </a:pPr>
            <a:r>
              <a:rPr lang="en-US" sz="1300" dirty="0">
                <a:solidFill>
                  <a:srgbClr val="FFFFFF"/>
                </a:solidFill>
                <a:latin typeface="Open Sans" pitchFamily="34" charset="0"/>
                <a:ea typeface="Open Sans" pitchFamily="34" charset="-122"/>
                <a:cs typeface="Open Sans" pitchFamily="34" charset="-120"/>
              </a:rPr>
              <a:t>For freelance opportunities, looking for tangible proof of work and technical capabilities before engagement.</a:t>
            </a:r>
            <a:endParaRPr lang="en-US" sz="1300" dirty="0"/>
          </a:p>
        </p:txBody>
      </p:sp>
      <p:pic>
        <p:nvPicPr>
          <p:cNvPr id="14" name="Image 4" descr="preencoded.png">    </p:cNvPr>
          <p:cNvPicPr>
            <a:picLocks noChangeAspect="1"/>
          </p:cNvPicPr>
          <p:nvPr/>
        </p:nvPicPr>
        <p:blipFill>
          <a:blip r:embed="rId5"/>
          <a:stretch>
            <a:fillRect/>
          </a:stretch>
        </p:blipFill>
        <p:spPr>
          <a:xfrm>
            <a:off x="7421880" y="5980986"/>
            <a:ext cx="512445" cy="512445"/>
          </a:xfrm>
          <a:prstGeom prst="rect">
            <a:avLst/>
          </a:prstGeom>
        </p:spPr>
      </p:pic>
      <p:sp>
        <p:nvSpPr>
          <p:cNvPr id="15" name="Text 8"/>
          <p:cNvSpPr/>
          <p:nvPr/>
        </p:nvSpPr>
        <p:spPr>
          <a:xfrm>
            <a:off x="7421880" y="6706910"/>
            <a:ext cx="2587466" cy="266938"/>
          </a:xfrm>
          <a:prstGeom prst="rect">
            <a:avLst/>
          </a:prstGeom>
          <a:noFill/>
          <a:ln/>
        </p:spPr>
        <p:txBody>
          <a:bodyPr wrap="none" lIns="0" tIns="0" rIns="0" bIns="0" rtlCol="0" anchor="t"/>
          <a:lstStyle/>
          <a:p>
            <a:pPr algn="l" indent="0" marL="0">
              <a:lnSpc>
                <a:spcPts val="2100"/>
              </a:lnSpc>
              <a:buNone/>
            </a:pPr>
            <a:r>
              <a:rPr lang="en-US" sz="1650" b="1" dirty="0">
                <a:solidFill>
                  <a:srgbClr val="FFFFFF"/>
                </a:solidFill>
                <a:latin typeface="Crimson Pro Bold" pitchFamily="34" charset="0"/>
                <a:ea typeface="Crimson Pro Bold" pitchFamily="34" charset="-122"/>
                <a:cs typeface="Crimson Pro Bold" pitchFamily="34" charset="-120"/>
              </a:rPr>
              <a:t>Fellow Students &amp; Academia</a:t>
            </a:r>
            <a:endParaRPr lang="en-US" sz="1650" dirty="0"/>
          </a:p>
        </p:txBody>
      </p:sp>
      <p:sp>
        <p:nvSpPr>
          <p:cNvPr id="16" name="Text 9"/>
          <p:cNvSpPr/>
          <p:nvPr/>
        </p:nvSpPr>
        <p:spPr>
          <a:xfrm>
            <a:off x="7421880" y="7076242"/>
            <a:ext cx="6610707" cy="546735"/>
          </a:xfrm>
          <a:prstGeom prst="rect">
            <a:avLst/>
          </a:prstGeom>
          <a:noFill/>
          <a:ln/>
        </p:spPr>
        <p:txBody>
          <a:bodyPr wrap="square" lIns="0" tIns="0" rIns="0" bIns="0" rtlCol="0" anchor="t"/>
          <a:lstStyle/>
          <a:p>
            <a:pPr algn="l" indent="0" marL="0">
              <a:lnSpc>
                <a:spcPts val="2150"/>
              </a:lnSpc>
              <a:buNone/>
            </a:pPr>
            <a:r>
              <a:rPr lang="en-US" sz="1300" dirty="0">
                <a:solidFill>
                  <a:srgbClr val="FFFFFF"/>
                </a:solidFill>
                <a:latin typeface="Open Sans" pitchFamily="34" charset="0"/>
                <a:ea typeface="Open Sans" pitchFamily="34" charset="-122"/>
                <a:cs typeface="Open Sans" pitchFamily="34" charset="-120"/>
              </a:rPr>
              <a:t>A resource for inspiration, learning, and understanding diverse approaches to computer application projects.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5202" y="823674"/>
            <a:ext cx="8867537" cy="593884"/>
          </a:xfrm>
          <a:prstGeom prst="rect">
            <a:avLst/>
          </a:prstGeom>
          <a:noFill/>
          <a:ln/>
        </p:spPr>
        <p:txBody>
          <a:bodyPr wrap="none" lIns="0" tIns="0" rIns="0" bIns="0" rtlCol="0" anchor="t"/>
          <a:lstStyle/>
          <a:p>
            <a:pPr algn="l" indent="0" marL="0">
              <a:lnSpc>
                <a:spcPts val="4650"/>
              </a:lnSpc>
              <a:buNone/>
            </a:pPr>
            <a:r>
              <a:rPr lang="en-US" sz="3700" b="1" dirty="0">
                <a:solidFill>
                  <a:srgbClr val="443728"/>
                </a:solidFill>
                <a:latin typeface="Crimson Pro Bold" pitchFamily="34" charset="0"/>
                <a:ea typeface="Crimson Pro Bold" pitchFamily="34" charset="-122"/>
                <a:cs typeface="Crimson Pro Bold" pitchFamily="34" charset="-120"/>
              </a:rPr>
              <a:t>Arsenal of Innovation: Tools &amp; Technologies</a:t>
            </a:r>
            <a:endParaRPr lang="en-US" sz="3700" dirty="0"/>
          </a:p>
        </p:txBody>
      </p:sp>
      <p:sp>
        <p:nvSpPr>
          <p:cNvPr id="3" name="Text 1"/>
          <p:cNvSpPr/>
          <p:nvPr/>
        </p:nvSpPr>
        <p:spPr>
          <a:xfrm>
            <a:off x="665202" y="1797606"/>
            <a:ext cx="13299996" cy="607933"/>
          </a:xfrm>
          <a:prstGeom prst="rect">
            <a:avLst/>
          </a:prstGeom>
          <a:noFill/>
          <a:ln/>
        </p:spPr>
        <p:txBody>
          <a:bodyPr wrap="squar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The digital portfolio has been developed using a robust stack of modern tools and technologies, ensuring its functionality, responsiveness, and aesthetic appeal. Each tool was chosen for its efficiency and industry relevance.</a:t>
            </a:r>
            <a:endParaRPr lang="en-US" sz="1450" dirty="0"/>
          </a:p>
        </p:txBody>
      </p:sp>
      <p:pic>
        <p:nvPicPr>
          <p:cNvPr id="4" name="Image 0" descr="preencoded.png">    </p:cNvPr>
          <p:cNvPicPr>
            <a:picLocks noChangeAspect="1"/>
          </p:cNvPicPr>
          <p:nvPr/>
        </p:nvPicPr>
        <p:blipFill>
          <a:blip r:embed="rId1"/>
          <a:stretch>
            <a:fillRect/>
          </a:stretch>
        </p:blipFill>
        <p:spPr>
          <a:xfrm>
            <a:off x="1927622" y="2742843"/>
            <a:ext cx="1213842" cy="760214"/>
          </a:xfrm>
          <a:prstGeom prst="rect">
            <a:avLst/>
          </a:prstGeom>
        </p:spPr>
      </p:pic>
      <p:pic>
        <p:nvPicPr>
          <p:cNvPr id="5" name="Image 1" descr="preencoded.png">    </p:cNvPr>
          <p:cNvPicPr>
            <a:picLocks noChangeAspect="1"/>
          </p:cNvPicPr>
          <p:nvPr/>
        </p:nvPicPr>
        <p:blipFill>
          <a:blip r:embed="rId2"/>
          <a:stretch>
            <a:fillRect/>
          </a:stretch>
        </p:blipFill>
        <p:spPr>
          <a:xfrm>
            <a:off x="3293507" y="2742843"/>
            <a:ext cx="1213842" cy="760214"/>
          </a:xfrm>
          <a:prstGeom prst="rect">
            <a:avLst/>
          </a:prstGeom>
        </p:spPr>
      </p:pic>
      <p:pic>
        <p:nvPicPr>
          <p:cNvPr id="6" name="Image 2" descr="preencoded.png">    </p:cNvPr>
          <p:cNvPicPr>
            <a:picLocks noChangeAspect="1"/>
          </p:cNvPicPr>
          <p:nvPr/>
        </p:nvPicPr>
        <p:blipFill>
          <a:blip r:embed="rId3"/>
          <a:stretch>
            <a:fillRect/>
          </a:stretch>
        </p:blipFill>
        <p:spPr>
          <a:xfrm>
            <a:off x="4659392" y="2742843"/>
            <a:ext cx="1213842" cy="760214"/>
          </a:xfrm>
          <a:prstGeom prst="rect">
            <a:avLst/>
          </a:prstGeom>
        </p:spPr>
      </p:pic>
      <p:pic>
        <p:nvPicPr>
          <p:cNvPr id="7" name="Image 3" descr="preencoded.png">    </p:cNvPr>
          <p:cNvPicPr>
            <a:picLocks noChangeAspect="1"/>
          </p:cNvPicPr>
          <p:nvPr/>
        </p:nvPicPr>
        <p:blipFill>
          <a:blip r:embed="rId4"/>
          <a:stretch>
            <a:fillRect/>
          </a:stretch>
        </p:blipFill>
        <p:spPr>
          <a:xfrm>
            <a:off x="6025277" y="2742843"/>
            <a:ext cx="1213842" cy="760214"/>
          </a:xfrm>
          <a:prstGeom prst="rect">
            <a:avLst/>
          </a:prstGeom>
        </p:spPr>
      </p:pic>
      <p:pic>
        <p:nvPicPr>
          <p:cNvPr id="8" name="Image 4" descr="preencoded.png">    </p:cNvPr>
          <p:cNvPicPr>
            <a:picLocks noChangeAspect="1"/>
          </p:cNvPicPr>
          <p:nvPr/>
        </p:nvPicPr>
        <p:blipFill>
          <a:blip r:embed="rId5"/>
          <a:stretch>
            <a:fillRect/>
          </a:stretch>
        </p:blipFill>
        <p:spPr>
          <a:xfrm>
            <a:off x="7391162" y="2742843"/>
            <a:ext cx="1213842" cy="760214"/>
          </a:xfrm>
          <a:prstGeom prst="rect">
            <a:avLst/>
          </a:prstGeom>
        </p:spPr>
      </p:pic>
      <p:pic>
        <p:nvPicPr>
          <p:cNvPr id="9" name="Image 5" descr="preencoded.png">    </p:cNvPr>
          <p:cNvPicPr>
            <a:picLocks noChangeAspect="1"/>
          </p:cNvPicPr>
          <p:nvPr/>
        </p:nvPicPr>
        <p:blipFill>
          <a:blip r:embed="rId6"/>
          <a:stretch>
            <a:fillRect/>
          </a:stretch>
        </p:blipFill>
        <p:spPr>
          <a:xfrm>
            <a:off x="8757047" y="2742843"/>
            <a:ext cx="1213842" cy="760214"/>
          </a:xfrm>
          <a:prstGeom prst="rect">
            <a:avLst/>
          </a:prstGeom>
        </p:spPr>
      </p:pic>
      <p:pic>
        <p:nvPicPr>
          <p:cNvPr id="10" name="Image 6" descr="preencoded.png">    </p:cNvPr>
          <p:cNvPicPr>
            <a:picLocks noChangeAspect="1"/>
          </p:cNvPicPr>
          <p:nvPr/>
        </p:nvPicPr>
        <p:blipFill>
          <a:blip r:embed="rId7"/>
          <a:stretch>
            <a:fillRect/>
          </a:stretch>
        </p:blipFill>
        <p:spPr>
          <a:xfrm>
            <a:off x="10122932" y="2742843"/>
            <a:ext cx="1213842" cy="760214"/>
          </a:xfrm>
          <a:prstGeom prst="rect">
            <a:avLst/>
          </a:prstGeom>
        </p:spPr>
      </p:pic>
      <p:pic>
        <p:nvPicPr>
          <p:cNvPr id="11" name="Image 7" descr="preencoded.png">    </p:cNvPr>
          <p:cNvPicPr>
            <a:picLocks noChangeAspect="1"/>
          </p:cNvPicPr>
          <p:nvPr/>
        </p:nvPicPr>
        <p:blipFill>
          <a:blip r:embed="rId8"/>
          <a:stretch>
            <a:fillRect/>
          </a:stretch>
        </p:blipFill>
        <p:spPr>
          <a:xfrm>
            <a:off x="11488817" y="2742843"/>
            <a:ext cx="1213842" cy="760214"/>
          </a:xfrm>
          <a:prstGeom prst="rect">
            <a:avLst/>
          </a:prstGeom>
        </p:spPr>
      </p:pic>
      <p:sp>
        <p:nvSpPr>
          <p:cNvPr id="12" name="Shape 2"/>
          <p:cNvSpPr/>
          <p:nvPr/>
        </p:nvSpPr>
        <p:spPr>
          <a:xfrm>
            <a:off x="665202" y="4125397"/>
            <a:ext cx="6554986" cy="1402675"/>
          </a:xfrm>
          <a:prstGeom prst="roundRect">
            <a:avLst>
              <a:gd name="adj" fmla="val 7823"/>
            </a:avLst>
          </a:prstGeom>
          <a:solidFill>
            <a:srgbClr val="FFFCFA"/>
          </a:solidFill>
          <a:ln/>
        </p:spPr>
      </p:sp>
      <p:sp>
        <p:nvSpPr>
          <p:cNvPr id="13" name="Shape 3"/>
          <p:cNvSpPr/>
          <p:nvPr/>
        </p:nvSpPr>
        <p:spPr>
          <a:xfrm>
            <a:off x="665202" y="4102537"/>
            <a:ext cx="6554986" cy="91440"/>
          </a:xfrm>
          <a:prstGeom prst="roundRect">
            <a:avLst>
              <a:gd name="adj" fmla="val 87301"/>
            </a:avLst>
          </a:prstGeom>
          <a:solidFill>
            <a:srgbClr val="835E54"/>
          </a:solidFill>
          <a:ln/>
        </p:spPr>
      </p:sp>
      <p:sp>
        <p:nvSpPr>
          <p:cNvPr id="14" name="Shape 4"/>
          <p:cNvSpPr/>
          <p:nvPr/>
        </p:nvSpPr>
        <p:spPr>
          <a:xfrm>
            <a:off x="3657540" y="3840361"/>
            <a:ext cx="570190" cy="570190"/>
          </a:xfrm>
          <a:prstGeom prst="roundRect">
            <a:avLst>
              <a:gd name="adj" fmla="val 160368"/>
            </a:avLst>
          </a:prstGeom>
          <a:solidFill>
            <a:srgbClr val="835E54"/>
          </a:solidFill>
          <a:ln/>
        </p:spPr>
      </p:sp>
      <p:pic>
        <p:nvPicPr>
          <p:cNvPr id="15" name="Image 8" descr="preencoded.png">    </p:cNvPr>
          <p:cNvPicPr>
            <a:picLocks noChangeAspect="1"/>
          </p:cNvPicPr>
          <p:nvPr/>
        </p:nvPicPr>
        <p:blipFill>
          <a:blip r:embed="rId9"/>
          <a:stretch>
            <a:fillRect/>
          </a:stretch>
        </p:blipFill>
        <p:spPr>
          <a:xfrm>
            <a:off x="3828633" y="3982879"/>
            <a:ext cx="228005" cy="285036"/>
          </a:xfrm>
          <a:prstGeom prst="rect">
            <a:avLst/>
          </a:prstGeom>
        </p:spPr>
      </p:pic>
      <p:sp>
        <p:nvSpPr>
          <p:cNvPr id="16" name="Text 5"/>
          <p:cNvSpPr/>
          <p:nvPr/>
        </p:nvSpPr>
        <p:spPr>
          <a:xfrm>
            <a:off x="878086" y="4600456"/>
            <a:ext cx="2375773" cy="296823"/>
          </a:xfrm>
          <a:prstGeom prst="rect">
            <a:avLst/>
          </a:prstGeom>
          <a:noFill/>
          <a:ln/>
        </p:spPr>
        <p:txBody>
          <a:bodyPr wrap="none" lIns="0" tIns="0" rIns="0" bIns="0" rtlCol="0" anchor="t"/>
          <a:lstStyle/>
          <a:p>
            <a:pPr algn="l" indent="0" marL="0">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Frontend Development</a:t>
            </a:r>
            <a:endParaRPr lang="en-US" sz="1850" dirty="0"/>
          </a:p>
        </p:txBody>
      </p:sp>
      <p:sp>
        <p:nvSpPr>
          <p:cNvPr id="17" name="Text 6"/>
          <p:cNvSpPr/>
          <p:nvPr/>
        </p:nvSpPr>
        <p:spPr>
          <a:xfrm>
            <a:off x="878086" y="5011222"/>
            <a:ext cx="6129218" cy="30396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HTML5, CSS3, JavaScript, React.js for interactive user interfaces.</a:t>
            </a:r>
            <a:endParaRPr lang="en-US" sz="1450" dirty="0"/>
          </a:p>
        </p:txBody>
      </p:sp>
      <p:sp>
        <p:nvSpPr>
          <p:cNvPr id="18" name="Shape 7"/>
          <p:cNvSpPr/>
          <p:nvPr/>
        </p:nvSpPr>
        <p:spPr>
          <a:xfrm>
            <a:off x="7410212" y="4125397"/>
            <a:ext cx="6554986" cy="1402675"/>
          </a:xfrm>
          <a:prstGeom prst="roundRect">
            <a:avLst>
              <a:gd name="adj" fmla="val 7823"/>
            </a:avLst>
          </a:prstGeom>
          <a:solidFill>
            <a:srgbClr val="FFFCFA"/>
          </a:solidFill>
          <a:ln/>
        </p:spPr>
      </p:sp>
      <p:sp>
        <p:nvSpPr>
          <p:cNvPr id="19" name="Shape 8"/>
          <p:cNvSpPr/>
          <p:nvPr/>
        </p:nvSpPr>
        <p:spPr>
          <a:xfrm>
            <a:off x="7410212" y="4102537"/>
            <a:ext cx="6554986" cy="91440"/>
          </a:xfrm>
          <a:prstGeom prst="roundRect">
            <a:avLst>
              <a:gd name="adj" fmla="val 87301"/>
            </a:avLst>
          </a:prstGeom>
          <a:solidFill>
            <a:srgbClr val="835E54"/>
          </a:solidFill>
          <a:ln/>
        </p:spPr>
      </p:sp>
      <p:sp>
        <p:nvSpPr>
          <p:cNvPr id="20" name="Shape 9"/>
          <p:cNvSpPr/>
          <p:nvPr/>
        </p:nvSpPr>
        <p:spPr>
          <a:xfrm>
            <a:off x="10402550" y="3840361"/>
            <a:ext cx="570190" cy="570190"/>
          </a:xfrm>
          <a:prstGeom prst="roundRect">
            <a:avLst>
              <a:gd name="adj" fmla="val 160368"/>
            </a:avLst>
          </a:prstGeom>
          <a:solidFill>
            <a:srgbClr val="835E54"/>
          </a:solidFill>
          <a:ln/>
        </p:spPr>
      </p:sp>
      <p:pic>
        <p:nvPicPr>
          <p:cNvPr id="21" name="Image 9" descr="preencoded.png">    </p:cNvPr>
          <p:cNvPicPr>
            <a:picLocks noChangeAspect="1"/>
          </p:cNvPicPr>
          <p:nvPr/>
        </p:nvPicPr>
        <p:blipFill>
          <a:blip r:embed="rId10"/>
          <a:stretch>
            <a:fillRect/>
          </a:stretch>
        </p:blipFill>
        <p:spPr>
          <a:xfrm>
            <a:off x="10573643" y="3982879"/>
            <a:ext cx="228005" cy="285036"/>
          </a:xfrm>
          <a:prstGeom prst="rect">
            <a:avLst/>
          </a:prstGeom>
        </p:spPr>
      </p:pic>
      <p:sp>
        <p:nvSpPr>
          <p:cNvPr id="22" name="Text 10"/>
          <p:cNvSpPr/>
          <p:nvPr/>
        </p:nvSpPr>
        <p:spPr>
          <a:xfrm>
            <a:off x="7623096" y="4600456"/>
            <a:ext cx="2375773" cy="296823"/>
          </a:xfrm>
          <a:prstGeom prst="rect">
            <a:avLst/>
          </a:prstGeom>
          <a:noFill/>
          <a:ln/>
        </p:spPr>
        <p:txBody>
          <a:bodyPr wrap="none" lIns="0" tIns="0" rIns="0" bIns="0" rtlCol="0" anchor="t"/>
          <a:lstStyle/>
          <a:p>
            <a:pPr algn="l" indent="0" marL="0">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Backend &amp; Database</a:t>
            </a:r>
            <a:endParaRPr lang="en-US" sz="1850" dirty="0"/>
          </a:p>
        </p:txBody>
      </p:sp>
      <p:sp>
        <p:nvSpPr>
          <p:cNvPr id="23" name="Text 11"/>
          <p:cNvSpPr/>
          <p:nvPr/>
        </p:nvSpPr>
        <p:spPr>
          <a:xfrm>
            <a:off x="7623096" y="5011222"/>
            <a:ext cx="6129218" cy="30396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Node.js for server-side logic and MongoDB for flexible data storage.</a:t>
            </a:r>
            <a:endParaRPr lang="en-US" sz="1450" dirty="0"/>
          </a:p>
        </p:txBody>
      </p:sp>
      <p:sp>
        <p:nvSpPr>
          <p:cNvPr id="24" name="Shape 12"/>
          <p:cNvSpPr/>
          <p:nvPr/>
        </p:nvSpPr>
        <p:spPr>
          <a:xfrm>
            <a:off x="665202" y="6003131"/>
            <a:ext cx="6554986" cy="1402675"/>
          </a:xfrm>
          <a:prstGeom prst="roundRect">
            <a:avLst>
              <a:gd name="adj" fmla="val 7823"/>
            </a:avLst>
          </a:prstGeom>
          <a:solidFill>
            <a:srgbClr val="FFFCFA"/>
          </a:solidFill>
          <a:ln/>
        </p:spPr>
      </p:sp>
      <p:sp>
        <p:nvSpPr>
          <p:cNvPr id="25" name="Shape 13"/>
          <p:cNvSpPr/>
          <p:nvPr/>
        </p:nvSpPr>
        <p:spPr>
          <a:xfrm>
            <a:off x="665202" y="5980271"/>
            <a:ext cx="6554986" cy="91440"/>
          </a:xfrm>
          <a:prstGeom prst="roundRect">
            <a:avLst>
              <a:gd name="adj" fmla="val 87301"/>
            </a:avLst>
          </a:prstGeom>
          <a:solidFill>
            <a:srgbClr val="835E54"/>
          </a:solidFill>
          <a:ln/>
        </p:spPr>
      </p:sp>
      <p:sp>
        <p:nvSpPr>
          <p:cNvPr id="26" name="Shape 14"/>
          <p:cNvSpPr/>
          <p:nvPr/>
        </p:nvSpPr>
        <p:spPr>
          <a:xfrm>
            <a:off x="3657540" y="5718096"/>
            <a:ext cx="570190" cy="570190"/>
          </a:xfrm>
          <a:prstGeom prst="roundRect">
            <a:avLst>
              <a:gd name="adj" fmla="val 160368"/>
            </a:avLst>
          </a:prstGeom>
          <a:solidFill>
            <a:srgbClr val="835E54"/>
          </a:solidFill>
          <a:ln/>
        </p:spPr>
      </p:sp>
      <p:pic>
        <p:nvPicPr>
          <p:cNvPr id="27" name="Image 10" descr="preencoded.png">    </p:cNvPr>
          <p:cNvPicPr>
            <a:picLocks noChangeAspect="1"/>
          </p:cNvPicPr>
          <p:nvPr/>
        </p:nvPicPr>
        <p:blipFill>
          <a:blip r:embed="rId11"/>
          <a:stretch>
            <a:fillRect/>
          </a:stretch>
        </p:blipFill>
        <p:spPr>
          <a:xfrm>
            <a:off x="3828633" y="5860613"/>
            <a:ext cx="228005" cy="285036"/>
          </a:xfrm>
          <a:prstGeom prst="rect">
            <a:avLst/>
          </a:prstGeom>
        </p:spPr>
      </p:pic>
      <p:sp>
        <p:nvSpPr>
          <p:cNvPr id="28" name="Text 15"/>
          <p:cNvSpPr/>
          <p:nvPr/>
        </p:nvSpPr>
        <p:spPr>
          <a:xfrm>
            <a:off x="878086" y="6478191"/>
            <a:ext cx="2375773" cy="296823"/>
          </a:xfrm>
          <a:prstGeom prst="rect">
            <a:avLst/>
          </a:prstGeom>
          <a:noFill/>
          <a:ln/>
        </p:spPr>
        <p:txBody>
          <a:bodyPr wrap="none" lIns="0" tIns="0" rIns="0" bIns="0" rtlCol="0" anchor="t"/>
          <a:lstStyle/>
          <a:p>
            <a:pPr algn="l" indent="0" marL="0">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Version Control</a:t>
            </a:r>
            <a:endParaRPr lang="en-US" sz="1850" dirty="0"/>
          </a:p>
        </p:txBody>
      </p:sp>
      <p:sp>
        <p:nvSpPr>
          <p:cNvPr id="29" name="Text 16"/>
          <p:cNvSpPr/>
          <p:nvPr/>
        </p:nvSpPr>
        <p:spPr>
          <a:xfrm>
            <a:off x="878086" y="6888956"/>
            <a:ext cx="6129218" cy="30396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Git for collaborative development and efficient code management.</a:t>
            </a:r>
            <a:endParaRPr lang="en-US" sz="1450" dirty="0"/>
          </a:p>
        </p:txBody>
      </p:sp>
      <p:sp>
        <p:nvSpPr>
          <p:cNvPr id="30" name="Shape 17"/>
          <p:cNvSpPr/>
          <p:nvPr/>
        </p:nvSpPr>
        <p:spPr>
          <a:xfrm>
            <a:off x="7410212" y="6003131"/>
            <a:ext cx="6554986" cy="1402675"/>
          </a:xfrm>
          <a:prstGeom prst="roundRect">
            <a:avLst>
              <a:gd name="adj" fmla="val 7823"/>
            </a:avLst>
          </a:prstGeom>
          <a:solidFill>
            <a:srgbClr val="FFFCFA"/>
          </a:solidFill>
          <a:ln/>
        </p:spPr>
      </p:sp>
      <p:sp>
        <p:nvSpPr>
          <p:cNvPr id="31" name="Shape 18"/>
          <p:cNvSpPr/>
          <p:nvPr/>
        </p:nvSpPr>
        <p:spPr>
          <a:xfrm>
            <a:off x="7410212" y="5980271"/>
            <a:ext cx="6554986" cy="91440"/>
          </a:xfrm>
          <a:prstGeom prst="roundRect">
            <a:avLst>
              <a:gd name="adj" fmla="val 87301"/>
            </a:avLst>
          </a:prstGeom>
          <a:solidFill>
            <a:srgbClr val="835E54"/>
          </a:solidFill>
          <a:ln/>
        </p:spPr>
      </p:sp>
      <p:sp>
        <p:nvSpPr>
          <p:cNvPr id="32" name="Shape 19"/>
          <p:cNvSpPr/>
          <p:nvPr/>
        </p:nvSpPr>
        <p:spPr>
          <a:xfrm>
            <a:off x="10402550" y="5718096"/>
            <a:ext cx="570190" cy="570190"/>
          </a:xfrm>
          <a:prstGeom prst="roundRect">
            <a:avLst>
              <a:gd name="adj" fmla="val 160368"/>
            </a:avLst>
          </a:prstGeom>
          <a:solidFill>
            <a:srgbClr val="835E54"/>
          </a:solidFill>
          <a:ln/>
        </p:spPr>
      </p:sp>
      <p:pic>
        <p:nvPicPr>
          <p:cNvPr id="33" name="Image 11" descr="preencoded.png">    </p:cNvPr>
          <p:cNvPicPr>
            <a:picLocks noChangeAspect="1"/>
          </p:cNvPicPr>
          <p:nvPr/>
        </p:nvPicPr>
        <p:blipFill>
          <a:blip r:embed="rId12"/>
          <a:stretch>
            <a:fillRect/>
          </a:stretch>
        </p:blipFill>
        <p:spPr>
          <a:xfrm>
            <a:off x="10573643" y="5860613"/>
            <a:ext cx="228005" cy="285036"/>
          </a:xfrm>
          <a:prstGeom prst="rect">
            <a:avLst/>
          </a:prstGeom>
        </p:spPr>
      </p:pic>
      <p:sp>
        <p:nvSpPr>
          <p:cNvPr id="34" name="Text 20"/>
          <p:cNvSpPr/>
          <p:nvPr/>
        </p:nvSpPr>
        <p:spPr>
          <a:xfrm>
            <a:off x="7623096" y="6478191"/>
            <a:ext cx="2375773" cy="296823"/>
          </a:xfrm>
          <a:prstGeom prst="rect">
            <a:avLst/>
          </a:prstGeom>
          <a:noFill/>
          <a:ln/>
        </p:spPr>
        <p:txBody>
          <a:bodyPr wrap="none" lIns="0" tIns="0" rIns="0" bIns="0" rtlCol="0" anchor="t"/>
          <a:lstStyle/>
          <a:p>
            <a:pPr algn="l" indent="0" marL="0">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Development Tools</a:t>
            </a:r>
            <a:endParaRPr lang="en-US" sz="1850" dirty="0"/>
          </a:p>
        </p:txBody>
      </p:sp>
      <p:sp>
        <p:nvSpPr>
          <p:cNvPr id="35" name="Text 21"/>
          <p:cNvSpPr/>
          <p:nvPr/>
        </p:nvSpPr>
        <p:spPr>
          <a:xfrm>
            <a:off x="7623096" y="6888956"/>
            <a:ext cx="6129218" cy="303967"/>
          </a:xfrm>
          <a:prstGeom prst="rect">
            <a:avLst/>
          </a:prstGeom>
          <a:noFill/>
          <a:ln/>
        </p:spPr>
        <p:txBody>
          <a:bodyPr wrap="none" lIns="0" tIns="0" rIns="0" bIns="0" rtlCol="0" anchor="t"/>
          <a:lstStyle/>
          <a:p>
            <a:pPr algn="l" indent="0" marL="0">
              <a:lnSpc>
                <a:spcPts val="2350"/>
              </a:lnSpc>
              <a:buNone/>
            </a:pPr>
            <a:r>
              <a:rPr lang="en-US" sz="1450" dirty="0">
                <a:solidFill>
                  <a:srgbClr val="443728"/>
                </a:solidFill>
                <a:latin typeface="Open Sans" pitchFamily="34" charset="0"/>
                <a:ea typeface="Open Sans" pitchFamily="34" charset="-122"/>
                <a:cs typeface="Open Sans" pitchFamily="34" charset="-120"/>
              </a:rPr>
              <a:t>VS Code as the primary IDE for a streamlined coding experience.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4017" y="553045"/>
            <a:ext cx="10375225" cy="628650"/>
          </a:xfrm>
          <a:prstGeom prst="rect">
            <a:avLst/>
          </a:prstGeom>
          <a:noFill/>
          <a:ln/>
        </p:spPr>
        <p:txBody>
          <a:bodyPr wrap="none" lIns="0" tIns="0" rIns="0" bIns="0" rtlCol="0" anchor="t"/>
          <a:lstStyle/>
          <a:p>
            <a:pPr algn="l" indent="0" marL="0">
              <a:lnSpc>
                <a:spcPts val="4900"/>
              </a:lnSpc>
              <a:buNone/>
            </a:pPr>
            <a:r>
              <a:rPr lang="en-US" sz="3950" b="1" dirty="0">
                <a:solidFill>
                  <a:srgbClr val="443728"/>
                </a:solidFill>
                <a:latin typeface="Crimson Pro Bold" pitchFamily="34" charset="0"/>
                <a:ea typeface="Crimson Pro Bold" pitchFamily="34" charset="-122"/>
                <a:cs typeface="Crimson Pro Bold" pitchFamily="34" charset="-120"/>
              </a:rPr>
              <a:t>Aesthetic &amp; Intuitive: Portfolio Design Principles</a:t>
            </a:r>
            <a:endParaRPr lang="en-US" sz="3950" dirty="0"/>
          </a:p>
        </p:txBody>
      </p:sp>
      <p:pic>
        <p:nvPicPr>
          <p:cNvPr id="3" name="Image 0" descr="preencoded.png">    </p:cNvPr>
          <p:cNvPicPr>
            <a:picLocks noChangeAspect="1"/>
          </p:cNvPicPr>
          <p:nvPr/>
        </p:nvPicPr>
        <p:blipFill>
          <a:blip r:embed="rId1"/>
          <a:stretch>
            <a:fillRect/>
          </a:stretch>
        </p:blipFill>
        <p:spPr>
          <a:xfrm>
            <a:off x="704017" y="1709618"/>
            <a:ext cx="4994434" cy="4994434"/>
          </a:xfrm>
          <a:prstGeom prst="rect">
            <a:avLst/>
          </a:prstGeom>
        </p:spPr>
      </p:pic>
      <p:sp>
        <p:nvSpPr>
          <p:cNvPr id="4" name="Text 1"/>
          <p:cNvSpPr/>
          <p:nvPr/>
        </p:nvSpPr>
        <p:spPr>
          <a:xfrm>
            <a:off x="6196846" y="1664375"/>
            <a:ext cx="7737038" cy="965121"/>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The design and layout of this digital portfolio are centered around key principles to ensure an impactful and user-friendly experience. A clean, modern aesthetic is combined with intuitive navigation to allow visitors to effortlessly explore content.</a:t>
            </a:r>
            <a:endParaRPr lang="en-US" sz="1550" dirty="0"/>
          </a:p>
        </p:txBody>
      </p:sp>
      <p:sp>
        <p:nvSpPr>
          <p:cNvPr id="5" name="Shape 2"/>
          <p:cNvSpPr/>
          <p:nvPr/>
        </p:nvSpPr>
        <p:spPr>
          <a:xfrm>
            <a:off x="6196846" y="2855714"/>
            <a:ext cx="3767971" cy="1897975"/>
          </a:xfrm>
          <a:prstGeom prst="roundRect">
            <a:avLst>
              <a:gd name="adj" fmla="val 25435"/>
            </a:avLst>
          </a:prstGeom>
          <a:solidFill>
            <a:srgbClr val="B3BDB5"/>
          </a:solidFill>
          <a:ln w="7620">
            <a:solidFill>
              <a:srgbClr val="99A39B"/>
            </a:solidFill>
            <a:prstDash val="solid"/>
          </a:ln>
        </p:spPr>
      </p:sp>
      <p:sp>
        <p:nvSpPr>
          <p:cNvPr id="6" name="Text 3"/>
          <p:cNvSpPr/>
          <p:nvPr/>
        </p:nvSpPr>
        <p:spPr>
          <a:xfrm>
            <a:off x="6405563" y="3064431"/>
            <a:ext cx="2594015" cy="314325"/>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Crimson Pro Bold" pitchFamily="34" charset="0"/>
                <a:ea typeface="Crimson Pro Bold" pitchFamily="34" charset="-122"/>
                <a:cs typeface="Crimson Pro Bold" pitchFamily="34" charset="-120"/>
              </a:rPr>
              <a:t>User-Centric Navigation</a:t>
            </a:r>
            <a:endParaRPr lang="en-US" sz="1950" dirty="0"/>
          </a:p>
        </p:txBody>
      </p:sp>
      <p:sp>
        <p:nvSpPr>
          <p:cNvPr id="7" name="Text 4"/>
          <p:cNvSpPr/>
          <p:nvPr/>
        </p:nvSpPr>
        <p:spPr>
          <a:xfrm>
            <a:off x="6405563" y="3579852"/>
            <a:ext cx="3350538" cy="965121"/>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Clear menus and logical flow to easily find projects and information.</a:t>
            </a:r>
            <a:endParaRPr lang="en-US" sz="1550" dirty="0"/>
          </a:p>
        </p:txBody>
      </p:sp>
      <p:sp>
        <p:nvSpPr>
          <p:cNvPr id="8" name="Shape 5"/>
          <p:cNvSpPr/>
          <p:nvPr/>
        </p:nvSpPr>
        <p:spPr>
          <a:xfrm>
            <a:off x="10165913" y="2855714"/>
            <a:ext cx="3767971" cy="1897975"/>
          </a:xfrm>
          <a:prstGeom prst="roundRect">
            <a:avLst>
              <a:gd name="adj" fmla="val 25435"/>
            </a:avLst>
          </a:prstGeom>
          <a:solidFill>
            <a:srgbClr val="B3BDB5"/>
          </a:solidFill>
          <a:ln w="7620">
            <a:solidFill>
              <a:srgbClr val="99A39B"/>
            </a:solidFill>
            <a:prstDash val="solid"/>
          </a:ln>
        </p:spPr>
      </p:sp>
      <p:sp>
        <p:nvSpPr>
          <p:cNvPr id="9" name="Text 6"/>
          <p:cNvSpPr/>
          <p:nvPr/>
        </p:nvSpPr>
        <p:spPr>
          <a:xfrm>
            <a:off x="10374630" y="3064431"/>
            <a:ext cx="2796421" cy="314325"/>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Crimson Pro Bold" pitchFamily="34" charset="0"/>
                <a:ea typeface="Crimson Pro Bold" pitchFamily="34" charset="-122"/>
                <a:cs typeface="Crimson Pro Bold" pitchFamily="34" charset="-120"/>
              </a:rPr>
              <a:t>Responsive Across Devices</a:t>
            </a:r>
            <a:endParaRPr lang="en-US" sz="1950" dirty="0"/>
          </a:p>
        </p:txBody>
      </p:sp>
      <p:sp>
        <p:nvSpPr>
          <p:cNvPr id="10" name="Text 7"/>
          <p:cNvSpPr/>
          <p:nvPr/>
        </p:nvSpPr>
        <p:spPr>
          <a:xfrm>
            <a:off x="10374630" y="3579852"/>
            <a:ext cx="3350538" cy="965121"/>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Optimised for seamless viewing on desktops, tablets, and mobile phones.</a:t>
            </a:r>
            <a:endParaRPr lang="en-US" sz="1550" dirty="0"/>
          </a:p>
        </p:txBody>
      </p:sp>
      <p:sp>
        <p:nvSpPr>
          <p:cNvPr id="11" name="Shape 8"/>
          <p:cNvSpPr/>
          <p:nvPr/>
        </p:nvSpPr>
        <p:spPr>
          <a:xfrm>
            <a:off x="6196846" y="4954786"/>
            <a:ext cx="7737038" cy="1254562"/>
          </a:xfrm>
          <a:prstGeom prst="roundRect">
            <a:avLst>
              <a:gd name="adj" fmla="val 38480"/>
            </a:avLst>
          </a:prstGeom>
          <a:solidFill>
            <a:srgbClr val="B3BDB5"/>
          </a:solidFill>
          <a:ln w="7620">
            <a:solidFill>
              <a:srgbClr val="99A39B"/>
            </a:solidFill>
            <a:prstDash val="solid"/>
          </a:ln>
        </p:spPr>
      </p:sp>
      <p:sp>
        <p:nvSpPr>
          <p:cNvPr id="12" name="Text 9"/>
          <p:cNvSpPr/>
          <p:nvPr/>
        </p:nvSpPr>
        <p:spPr>
          <a:xfrm>
            <a:off x="6405563" y="5163503"/>
            <a:ext cx="2790111" cy="314325"/>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Crimson Pro Bold" pitchFamily="34" charset="0"/>
                <a:ea typeface="Crimson Pro Bold" pitchFamily="34" charset="-122"/>
                <a:cs typeface="Crimson Pro Bold" pitchFamily="34" charset="-120"/>
              </a:rPr>
              <a:t>Clean &amp; Modern Aesthetic</a:t>
            </a:r>
            <a:endParaRPr lang="en-US" sz="1950" dirty="0"/>
          </a:p>
        </p:txBody>
      </p:sp>
      <p:sp>
        <p:nvSpPr>
          <p:cNvPr id="13" name="Text 10"/>
          <p:cNvSpPr/>
          <p:nvPr/>
        </p:nvSpPr>
        <p:spPr>
          <a:xfrm>
            <a:off x="6405563" y="5678924"/>
            <a:ext cx="7319605" cy="321707"/>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Minimalist design, balanced typography, and a cohesive colour palette.</a:t>
            </a:r>
            <a:endParaRPr lang="en-US" sz="1550" dirty="0"/>
          </a:p>
        </p:txBody>
      </p:sp>
      <p:sp>
        <p:nvSpPr>
          <p:cNvPr id="14" name="Text 11"/>
          <p:cNvSpPr/>
          <p:nvPr/>
        </p:nvSpPr>
        <p:spPr>
          <a:xfrm>
            <a:off x="704017" y="7156490"/>
            <a:ext cx="13222367" cy="643414"/>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The visual appeal is enhanced by strategic use of white space and a harmonious colour scheme, including touches of </a:t>
            </a:r>
            <a:pPr algn="l" indent="0" marL="0">
              <a:lnSpc>
                <a:spcPts val="2500"/>
              </a:lnSpc>
              <a:buNone/>
            </a:pPr>
            <a:r>
              <a:rPr lang="en-US" sz="1550" dirty="0">
                <a:solidFill>
                  <a:srgbClr val="835E54"/>
                </a:solidFill>
                <a:latin typeface="Open Sans" pitchFamily="34" charset="0"/>
                <a:ea typeface="Open Sans" pitchFamily="34" charset="-122"/>
                <a:cs typeface="Open Sans" pitchFamily="34" charset="-120"/>
              </a:rPr>
              <a:t>#835E54</a:t>
            </a:r>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 for emphasis, creating a professional and inviting environment.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1863" y="671155"/>
            <a:ext cx="6933962" cy="555188"/>
          </a:xfrm>
          <a:prstGeom prst="rect">
            <a:avLst/>
          </a:prstGeom>
          <a:noFill/>
          <a:ln/>
        </p:spPr>
        <p:txBody>
          <a:bodyPr wrap="none" lIns="0" tIns="0" rIns="0" bIns="0" rtlCol="0" anchor="t"/>
          <a:lstStyle/>
          <a:p>
            <a:pPr algn="l" indent="0" marL="0">
              <a:lnSpc>
                <a:spcPts val="4350"/>
              </a:lnSpc>
              <a:buNone/>
            </a:pPr>
            <a:r>
              <a:rPr lang="en-US" sz="3450" b="1" dirty="0">
                <a:solidFill>
                  <a:srgbClr val="443728"/>
                </a:solidFill>
                <a:latin typeface="Crimson Pro Bold" pitchFamily="34" charset="0"/>
                <a:ea typeface="Crimson Pro Bold" pitchFamily="34" charset="-122"/>
                <a:cs typeface="Crimson Pro Bold" pitchFamily="34" charset="-120"/>
              </a:rPr>
              <a:t>Dynamic Functionality: Key Features</a:t>
            </a:r>
            <a:endParaRPr lang="en-US" sz="3450" dirty="0"/>
          </a:p>
        </p:txBody>
      </p:sp>
      <p:sp>
        <p:nvSpPr>
          <p:cNvPr id="4" name="Text 1"/>
          <p:cNvSpPr/>
          <p:nvPr/>
        </p:nvSpPr>
        <p:spPr>
          <a:xfrm>
            <a:off x="621863" y="1492806"/>
            <a:ext cx="7900273" cy="568404"/>
          </a:xfrm>
          <a:prstGeom prst="rect">
            <a:avLst/>
          </a:prstGeom>
          <a:noFill/>
          <a:ln/>
        </p:spPr>
        <p:txBody>
          <a:bodyPr wrap="square" lIns="0" tIns="0" rIns="0" bIns="0" rtlCol="0" anchor="t"/>
          <a:lstStyle/>
          <a:p>
            <a:pPr algn="l" indent="0" marL="0">
              <a:lnSpc>
                <a:spcPts val="2200"/>
              </a:lnSpc>
              <a:buNone/>
            </a:pPr>
            <a:r>
              <a:rPr lang="en-US" sz="1350" dirty="0">
                <a:solidFill>
                  <a:srgbClr val="443728"/>
                </a:solidFill>
                <a:latin typeface="Open Sans" pitchFamily="34" charset="0"/>
                <a:ea typeface="Open Sans" pitchFamily="34" charset="-122"/>
                <a:cs typeface="Open Sans" pitchFamily="34" charset="-120"/>
              </a:rPr>
              <a:t>Beyond static information, the portfolio integrates several dynamic features and functionalities, making it an interactive and valuable resource for visitors.</a:t>
            </a:r>
            <a:endParaRPr lang="en-US" sz="1350" dirty="0"/>
          </a:p>
        </p:txBody>
      </p:sp>
      <p:sp>
        <p:nvSpPr>
          <p:cNvPr id="5" name="Shape 2"/>
          <p:cNvSpPr/>
          <p:nvPr/>
        </p:nvSpPr>
        <p:spPr>
          <a:xfrm>
            <a:off x="621863" y="2260997"/>
            <a:ext cx="3861316" cy="2317909"/>
          </a:xfrm>
          <a:prstGeom prst="roundRect">
            <a:avLst>
              <a:gd name="adj" fmla="val 3220"/>
            </a:avLst>
          </a:prstGeom>
          <a:solidFill>
            <a:srgbClr val="EBE2E0"/>
          </a:solidFill>
          <a:ln w="7620">
            <a:solidFill>
              <a:srgbClr val="C9907C"/>
            </a:solidFill>
            <a:prstDash val="solid"/>
          </a:ln>
        </p:spPr>
      </p:sp>
      <p:sp>
        <p:nvSpPr>
          <p:cNvPr id="6" name="Shape 3"/>
          <p:cNvSpPr/>
          <p:nvPr/>
        </p:nvSpPr>
        <p:spPr>
          <a:xfrm>
            <a:off x="807125" y="2446258"/>
            <a:ext cx="533043" cy="533043"/>
          </a:xfrm>
          <a:prstGeom prst="roundRect">
            <a:avLst>
              <a:gd name="adj" fmla="val 17152623"/>
            </a:avLst>
          </a:prstGeom>
          <a:solidFill>
            <a:srgbClr val="C9907C"/>
          </a:solidFill>
          <a:ln/>
        </p:spPr>
      </p:sp>
      <p:pic>
        <p:nvPicPr>
          <p:cNvPr id="7" name="Image 1" descr="preencoded.png">    </p:cNvPr>
          <p:cNvPicPr>
            <a:picLocks noChangeAspect="1"/>
          </p:cNvPicPr>
          <p:nvPr/>
        </p:nvPicPr>
        <p:blipFill>
          <a:blip r:embed="rId2"/>
          <a:stretch>
            <a:fillRect/>
          </a:stretch>
        </p:blipFill>
        <p:spPr>
          <a:xfrm>
            <a:off x="953691" y="2562820"/>
            <a:ext cx="239792" cy="299799"/>
          </a:xfrm>
          <a:prstGeom prst="rect">
            <a:avLst/>
          </a:prstGeom>
        </p:spPr>
      </p:pic>
      <p:sp>
        <p:nvSpPr>
          <p:cNvPr id="8" name="Text 4"/>
          <p:cNvSpPr/>
          <p:nvPr/>
        </p:nvSpPr>
        <p:spPr>
          <a:xfrm>
            <a:off x="807125" y="3156942"/>
            <a:ext cx="2488525" cy="277535"/>
          </a:xfrm>
          <a:prstGeom prst="rect">
            <a:avLst/>
          </a:prstGeom>
          <a:noFill/>
          <a:ln/>
        </p:spPr>
        <p:txBody>
          <a:bodyPr wrap="none" lIns="0" tIns="0" rIns="0" bIns="0" rtlCol="0" anchor="t"/>
          <a:lstStyle/>
          <a:p>
            <a:pPr algn="l" indent="0" marL="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Interactive Project Display</a:t>
            </a:r>
            <a:endParaRPr lang="en-US" sz="1700" dirty="0"/>
          </a:p>
        </p:txBody>
      </p:sp>
      <p:sp>
        <p:nvSpPr>
          <p:cNvPr id="9" name="Text 5"/>
          <p:cNvSpPr/>
          <p:nvPr/>
        </p:nvSpPr>
        <p:spPr>
          <a:xfrm>
            <a:off x="807125" y="3541038"/>
            <a:ext cx="3490793" cy="852607"/>
          </a:xfrm>
          <a:prstGeom prst="rect">
            <a:avLst/>
          </a:prstGeom>
          <a:noFill/>
          <a:ln/>
        </p:spPr>
        <p:txBody>
          <a:bodyPr wrap="square" lIns="0" tIns="0" rIns="0" bIns="0" rtlCol="0" anchor="t"/>
          <a:lstStyle/>
          <a:p>
            <a:pPr algn="l" indent="0" marL="0">
              <a:lnSpc>
                <a:spcPts val="2200"/>
              </a:lnSpc>
              <a:buNone/>
            </a:pPr>
            <a:r>
              <a:rPr lang="en-US" sz="1350" dirty="0">
                <a:solidFill>
                  <a:srgbClr val="443728"/>
                </a:solidFill>
                <a:latin typeface="Open Sans" pitchFamily="34" charset="0"/>
                <a:ea typeface="Open Sans" pitchFamily="34" charset="-122"/>
                <a:cs typeface="Open Sans" pitchFamily="34" charset="-120"/>
              </a:rPr>
              <a:t>Detailed project pages with descriptions, tech stacks, and links to live demos or GitHub repositories.</a:t>
            </a:r>
            <a:endParaRPr lang="en-US" sz="1350" dirty="0"/>
          </a:p>
        </p:txBody>
      </p:sp>
      <p:sp>
        <p:nvSpPr>
          <p:cNvPr id="10" name="Shape 6"/>
          <p:cNvSpPr/>
          <p:nvPr/>
        </p:nvSpPr>
        <p:spPr>
          <a:xfrm>
            <a:off x="4660821" y="2260997"/>
            <a:ext cx="3861316" cy="2317909"/>
          </a:xfrm>
          <a:prstGeom prst="roundRect">
            <a:avLst>
              <a:gd name="adj" fmla="val 3220"/>
            </a:avLst>
          </a:prstGeom>
          <a:solidFill>
            <a:srgbClr val="EBE2E0"/>
          </a:solidFill>
          <a:ln w="7620">
            <a:solidFill>
              <a:srgbClr val="C9907C"/>
            </a:solidFill>
            <a:prstDash val="solid"/>
          </a:ln>
        </p:spPr>
      </p:sp>
      <p:sp>
        <p:nvSpPr>
          <p:cNvPr id="11" name="Shape 7"/>
          <p:cNvSpPr/>
          <p:nvPr/>
        </p:nvSpPr>
        <p:spPr>
          <a:xfrm>
            <a:off x="4846082" y="2446258"/>
            <a:ext cx="533043" cy="533043"/>
          </a:xfrm>
          <a:prstGeom prst="roundRect">
            <a:avLst>
              <a:gd name="adj" fmla="val 17152623"/>
            </a:avLst>
          </a:prstGeom>
          <a:solidFill>
            <a:srgbClr val="C9907C"/>
          </a:solidFill>
          <a:ln/>
        </p:spPr>
      </p:sp>
      <p:pic>
        <p:nvPicPr>
          <p:cNvPr id="12" name="Image 2" descr="preencoded.png">    </p:cNvPr>
          <p:cNvPicPr>
            <a:picLocks noChangeAspect="1"/>
          </p:cNvPicPr>
          <p:nvPr/>
        </p:nvPicPr>
        <p:blipFill>
          <a:blip r:embed="rId3"/>
          <a:stretch>
            <a:fillRect/>
          </a:stretch>
        </p:blipFill>
        <p:spPr>
          <a:xfrm>
            <a:off x="4992648" y="2562820"/>
            <a:ext cx="239792" cy="299799"/>
          </a:xfrm>
          <a:prstGeom prst="rect">
            <a:avLst/>
          </a:prstGeom>
        </p:spPr>
      </p:pic>
      <p:sp>
        <p:nvSpPr>
          <p:cNvPr id="13" name="Text 8"/>
          <p:cNvSpPr/>
          <p:nvPr/>
        </p:nvSpPr>
        <p:spPr>
          <a:xfrm>
            <a:off x="4846082" y="3156942"/>
            <a:ext cx="2220992" cy="277535"/>
          </a:xfrm>
          <a:prstGeom prst="rect">
            <a:avLst/>
          </a:prstGeom>
          <a:noFill/>
          <a:ln/>
        </p:spPr>
        <p:txBody>
          <a:bodyPr wrap="none" lIns="0" tIns="0" rIns="0" bIns="0" rtlCol="0" anchor="t"/>
          <a:lstStyle/>
          <a:p>
            <a:pPr algn="l" indent="0" marL="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Downloadable Resume</a:t>
            </a:r>
            <a:endParaRPr lang="en-US" sz="1700" dirty="0"/>
          </a:p>
        </p:txBody>
      </p:sp>
      <p:sp>
        <p:nvSpPr>
          <p:cNvPr id="14" name="Text 9"/>
          <p:cNvSpPr/>
          <p:nvPr/>
        </p:nvSpPr>
        <p:spPr>
          <a:xfrm>
            <a:off x="4846082" y="3541038"/>
            <a:ext cx="3490793" cy="852607"/>
          </a:xfrm>
          <a:prstGeom prst="rect">
            <a:avLst/>
          </a:prstGeom>
          <a:noFill/>
          <a:ln/>
        </p:spPr>
        <p:txBody>
          <a:bodyPr wrap="square" lIns="0" tIns="0" rIns="0" bIns="0" rtlCol="0" anchor="t"/>
          <a:lstStyle/>
          <a:p>
            <a:pPr algn="l" indent="0" marL="0">
              <a:lnSpc>
                <a:spcPts val="2200"/>
              </a:lnSpc>
              <a:buNone/>
            </a:pPr>
            <a:r>
              <a:rPr lang="en-US" sz="1350" dirty="0">
                <a:solidFill>
                  <a:srgbClr val="443728"/>
                </a:solidFill>
                <a:latin typeface="Open Sans" pitchFamily="34" charset="0"/>
                <a:ea typeface="Open Sans" pitchFamily="34" charset="-122"/>
                <a:cs typeface="Open Sans" pitchFamily="34" charset="-120"/>
              </a:rPr>
              <a:t>A dedicated section to view and download my updated resume in a professional format.</a:t>
            </a:r>
            <a:endParaRPr lang="en-US" sz="1350" dirty="0"/>
          </a:p>
        </p:txBody>
      </p:sp>
      <p:sp>
        <p:nvSpPr>
          <p:cNvPr id="15" name="Shape 10"/>
          <p:cNvSpPr/>
          <p:nvPr/>
        </p:nvSpPr>
        <p:spPr>
          <a:xfrm>
            <a:off x="621863" y="4756547"/>
            <a:ext cx="7900273" cy="1749504"/>
          </a:xfrm>
          <a:prstGeom prst="roundRect">
            <a:avLst>
              <a:gd name="adj" fmla="val 4266"/>
            </a:avLst>
          </a:prstGeom>
          <a:solidFill>
            <a:srgbClr val="EBE2E0"/>
          </a:solidFill>
          <a:ln w="7620">
            <a:solidFill>
              <a:srgbClr val="C9907C"/>
            </a:solidFill>
            <a:prstDash val="solid"/>
          </a:ln>
        </p:spPr>
      </p:sp>
      <p:sp>
        <p:nvSpPr>
          <p:cNvPr id="16" name="Shape 11"/>
          <p:cNvSpPr/>
          <p:nvPr/>
        </p:nvSpPr>
        <p:spPr>
          <a:xfrm>
            <a:off x="807125" y="4941808"/>
            <a:ext cx="533043" cy="533043"/>
          </a:xfrm>
          <a:prstGeom prst="roundRect">
            <a:avLst>
              <a:gd name="adj" fmla="val 17152623"/>
            </a:avLst>
          </a:prstGeom>
          <a:solidFill>
            <a:srgbClr val="C9907C"/>
          </a:solidFill>
          <a:ln/>
        </p:spPr>
      </p:sp>
      <p:pic>
        <p:nvPicPr>
          <p:cNvPr id="17" name="Image 3" descr="preencoded.png">    </p:cNvPr>
          <p:cNvPicPr>
            <a:picLocks noChangeAspect="1"/>
          </p:cNvPicPr>
          <p:nvPr/>
        </p:nvPicPr>
        <p:blipFill>
          <a:blip r:embed="rId4"/>
          <a:stretch>
            <a:fillRect/>
          </a:stretch>
        </p:blipFill>
        <p:spPr>
          <a:xfrm>
            <a:off x="953691" y="5058370"/>
            <a:ext cx="239792" cy="299799"/>
          </a:xfrm>
          <a:prstGeom prst="rect">
            <a:avLst/>
          </a:prstGeom>
        </p:spPr>
      </p:pic>
      <p:sp>
        <p:nvSpPr>
          <p:cNvPr id="18" name="Text 12"/>
          <p:cNvSpPr/>
          <p:nvPr/>
        </p:nvSpPr>
        <p:spPr>
          <a:xfrm>
            <a:off x="807125" y="5652492"/>
            <a:ext cx="2220992" cy="277535"/>
          </a:xfrm>
          <a:prstGeom prst="rect">
            <a:avLst/>
          </a:prstGeom>
          <a:noFill/>
          <a:ln/>
        </p:spPr>
        <p:txBody>
          <a:bodyPr wrap="none" lIns="0" tIns="0" rIns="0" bIns="0" rtlCol="0" anchor="t"/>
          <a:lstStyle/>
          <a:p>
            <a:pPr algn="l" indent="0" marL="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Direct Contact Form</a:t>
            </a:r>
            <a:endParaRPr lang="en-US" sz="1700" dirty="0"/>
          </a:p>
        </p:txBody>
      </p:sp>
      <p:sp>
        <p:nvSpPr>
          <p:cNvPr id="19" name="Text 13"/>
          <p:cNvSpPr/>
          <p:nvPr/>
        </p:nvSpPr>
        <p:spPr>
          <a:xfrm>
            <a:off x="807125" y="6036588"/>
            <a:ext cx="7529751" cy="284202"/>
          </a:xfrm>
          <a:prstGeom prst="rect">
            <a:avLst/>
          </a:prstGeom>
          <a:noFill/>
          <a:ln/>
        </p:spPr>
        <p:txBody>
          <a:bodyPr wrap="none" lIns="0" tIns="0" rIns="0" bIns="0" rtlCol="0" anchor="t"/>
          <a:lstStyle/>
          <a:p>
            <a:pPr algn="l" indent="0" marL="0">
              <a:lnSpc>
                <a:spcPts val="2200"/>
              </a:lnSpc>
              <a:buNone/>
            </a:pPr>
            <a:r>
              <a:rPr lang="en-US" sz="1350" dirty="0">
                <a:solidFill>
                  <a:srgbClr val="443728"/>
                </a:solidFill>
                <a:latin typeface="Open Sans" pitchFamily="34" charset="0"/>
                <a:ea typeface="Open Sans" pitchFamily="34" charset="-122"/>
                <a:cs typeface="Open Sans" pitchFamily="34" charset="-120"/>
              </a:rPr>
              <a:t>An easy-to-use form for inquiries, collaborations, or job opportunities.</a:t>
            </a:r>
            <a:endParaRPr lang="en-US" sz="1350" dirty="0"/>
          </a:p>
        </p:txBody>
      </p:sp>
      <p:sp>
        <p:nvSpPr>
          <p:cNvPr id="20" name="Text 14"/>
          <p:cNvSpPr/>
          <p:nvPr/>
        </p:nvSpPr>
        <p:spPr>
          <a:xfrm>
            <a:off x="621863" y="6705838"/>
            <a:ext cx="7900273" cy="852607"/>
          </a:xfrm>
          <a:prstGeom prst="rect">
            <a:avLst/>
          </a:prstGeom>
          <a:noFill/>
          <a:ln/>
        </p:spPr>
        <p:txBody>
          <a:bodyPr wrap="square" lIns="0" tIns="0" rIns="0" bIns="0" rtlCol="0" anchor="t"/>
          <a:lstStyle/>
          <a:p>
            <a:pPr algn="l" indent="0" marL="0">
              <a:lnSpc>
                <a:spcPts val="2200"/>
              </a:lnSpc>
              <a:buNone/>
            </a:pPr>
            <a:r>
              <a:rPr lang="en-US" sz="1350" dirty="0">
                <a:solidFill>
                  <a:srgbClr val="443728"/>
                </a:solidFill>
                <a:latin typeface="Open Sans" pitchFamily="34" charset="0"/>
                <a:ea typeface="Open Sans" pitchFamily="34" charset="-122"/>
                <a:cs typeface="Open Sans" pitchFamily="34" charset="-120"/>
              </a:rPr>
              <a:t>These functionalities ensure that visitors can not only learn about my work but also easily connect with me for further engagement. Each feature is designed with the user in mind, prioritising accessibility and efficiency.</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4603" y="499229"/>
            <a:ext cx="8451056" cy="566738"/>
          </a:xfrm>
          <a:prstGeom prst="rect">
            <a:avLst/>
          </a:prstGeom>
          <a:noFill/>
          <a:ln/>
        </p:spPr>
        <p:txBody>
          <a:bodyPr wrap="none" lIns="0" tIns="0" rIns="0" bIns="0" rtlCol="0" anchor="t"/>
          <a:lstStyle/>
          <a:p>
            <a:pPr algn="l" indent="0" marL="0">
              <a:lnSpc>
                <a:spcPts val="4450"/>
              </a:lnSpc>
              <a:buNone/>
            </a:pPr>
            <a:r>
              <a:rPr lang="en-US" sz="3550" b="1" dirty="0">
                <a:solidFill>
                  <a:srgbClr val="443728"/>
                </a:solidFill>
                <a:latin typeface="Crimson Pro Bold" pitchFamily="34" charset="0"/>
                <a:ea typeface="Crimson Pro Bold" pitchFamily="34" charset="-122"/>
                <a:cs typeface="Crimson Pro Bold" pitchFamily="34" charset="-120"/>
              </a:rPr>
              <a:t>Impact &amp; Interface: Results and Screenshots</a:t>
            </a:r>
            <a:endParaRPr lang="en-US" sz="3550" dirty="0"/>
          </a:p>
        </p:txBody>
      </p:sp>
      <p:sp>
        <p:nvSpPr>
          <p:cNvPr id="3" name="Text 1"/>
          <p:cNvSpPr/>
          <p:nvPr/>
        </p:nvSpPr>
        <p:spPr>
          <a:xfrm>
            <a:off x="634603" y="1428631"/>
            <a:ext cx="13361194" cy="580073"/>
          </a:xfrm>
          <a:prstGeom prst="rect">
            <a:avLst/>
          </a:prstGeom>
          <a:noFill/>
          <a:ln/>
        </p:spPr>
        <p:txBody>
          <a:bodyPr wrap="squar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The culmination of this project is a fully functional and visually appealing digital portfolio, ready to make a significant impact. Here are some glimpses of its interface and design, showcasing its responsiveness and content presentation.</a:t>
            </a:r>
            <a:endParaRPr lang="en-US" sz="1400" dirty="0"/>
          </a:p>
        </p:txBody>
      </p:sp>
      <p:pic>
        <p:nvPicPr>
          <p:cNvPr id="4" name="Image 0" descr="preencoded.png">    </p:cNvPr>
          <p:cNvPicPr>
            <a:picLocks noChangeAspect="1"/>
          </p:cNvPicPr>
          <p:nvPr/>
        </p:nvPicPr>
        <p:blipFill>
          <a:blip r:embed="rId1"/>
          <a:stretch>
            <a:fillRect/>
          </a:stretch>
        </p:blipFill>
        <p:spPr>
          <a:xfrm>
            <a:off x="642104" y="2330887"/>
            <a:ext cx="3227784" cy="2176105"/>
          </a:xfrm>
          <a:prstGeom prst="rect">
            <a:avLst/>
          </a:prstGeom>
        </p:spPr>
      </p:pic>
      <p:pic>
        <p:nvPicPr>
          <p:cNvPr id="5" name="Image 1" descr="preencoded.png">    </p:cNvPr>
          <p:cNvPicPr>
            <a:picLocks noChangeAspect="1"/>
          </p:cNvPicPr>
          <p:nvPr/>
        </p:nvPicPr>
        <p:blipFill>
          <a:blip r:embed="rId2"/>
          <a:stretch>
            <a:fillRect/>
          </a:stretch>
        </p:blipFill>
        <p:spPr>
          <a:xfrm>
            <a:off x="4014907" y="2330887"/>
            <a:ext cx="3227784" cy="2176105"/>
          </a:xfrm>
          <a:prstGeom prst="rect">
            <a:avLst/>
          </a:prstGeom>
        </p:spPr>
      </p:pic>
      <p:pic>
        <p:nvPicPr>
          <p:cNvPr id="6" name="Image 2" descr="preencoded.png">    </p:cNvPr>
          <p:cNvPicPr>
            <a:picLocks noChangeAspect="1"/>
          </p:cNvPicPr>
          <p:nvPr/>
        </p:nvPicPr>
        <p:blipFill>
          <a:blip r:embed="rId3"/>
          <a:stretch>
            <a:fillRect/>
          </a:stretch>
        </p:blipFill>
        <p:spPr>
          <a:xfrm>
            <a:off x="7387709" y="2330887"/>
            <a:ext cx="3227784" cy="2176105"/>
          </a:xfrm>
          <a:prstGeom prst="rect">
            <a:avLst/>
          </a:prstGeom>
        </p:spPr>
      </p:pic>
      <p:pic>
        <p:nvPicPr>
          <p:cNvPr id="7" name="Image 3" descr="preencoded.png">    </p:cNvPr>
          <p:cNvPicPr>
            <a:picLocks noChangeAspect="1"/>
          </p:cNvPicPr>
          <p:nvPr/>
        </p:nvPicPr>
        <p:blipFill>
          <a:blip r:embed="rId4"/>
          <a:stretch>
            <a:fillRect/>
          </a:stretch>
        </p:blipFill>
        <p:spPr>
          <a:xfrm>
            <a:off x="10760512" y="2330887"/>
            <a:ext cx="3227784" cy="2176105"/>
          </a:xfrm>
          <a:prstGeom prst="rect">
            <a:avLst/>
          </a:prstGeom>
        </p:spPr>
      </p:pic>
      <p:pic>
        <p:nvPicPr>
          <p:cNvPr id="8" name="Image 4" descr="preencoded.png">    </p:cNvPr>
          <p:cNvPicPr>
            <a:picLocks noChangeAspect="1"/>
          </p:cNvPicPr>
          <p:nvPr/>
        </p:nvPicPr>
        <p:blipFill>
          <a:blip r:embed="rId5"/>
          <a:stretch>
            <a:fillRect/>
          </a:stretch>
        </p:blipFill>
        <p:spPr>
          <a:xfrm>
            <a:off x="642223" y="4652010"/>
            <a:ext cx="13345954" cy="2176105"/>
          </a:xfrm>
          <a:prstGeom prst="rect">
            <a:avLst/>
          </a:prstGeom>
        </p:spPr>
      </p:pic>
      <p:sp>
        <p:nvSpPr>
          <p:cNvPr id="9" name="Text 2"/>
          <p:cNvSpPr/>
          <p:nvPr/>
        </p:nvSpPr>
        <p:spPr>
          <a:xfrm>
            <a:off x="634603" y="7150298"/>
            <a:ext cx="13361194" cy="580073"/>
          </a:xfrm>
          <a:prstGeom prst="rect">
            <a:avLst/>
          </a:prstGeom>
          <a:noFill/>
          <a:ln/>
        </p:spPr>
        <p:txBody>
          <a:bodyPr wrap="square" lIns="0" tIns="0" rIns="0" bIns="0" rtlCol="0" anchor="t"/>
          <a:lstStyle/>
          <a:p>
            <a:pPr algn="l" indent="0" marL="0">
              <a:lnSpc>
                <a:spcPts val="2250"/>
              </a:lnSpc>
              <a:buNone/>
            </a:pPr>
            <a:r>
              <a:rPr lang="en-US" sz="1400" dirty="0">
                <a:solidFill>
                  <a:srgbClr val="443728"/>
                </a:solidFill>
                <a:latin typeface="Open Sans" pitchFamily="34" charset="0"/>
                <a:ea typeface="Open Sans" pitchFamily="34" charset="-122"/>
                <a:cs typeface="Open Sans" pitchFamily="34" charset="-120"/>
              </a:rPr>
              <a:t>These screenshots illustrate the clean layout, clear typography, and effective organisation of content, ensuring that my skills and projects are presented in the best possible light across various devices. The user interface focuses on simplicity and user experience.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53427"/>
          </a:xfrm>
          <a:prstGeom prst="rect">
            <a:avLst/>
          </a:prstGeom>
        </p:spPr>
      </p:pic>
      <p:sp>
        <p:nvSpPr>
          <p:cNvPr id="3" name="Text 0"/>
          <p:cNvSpPr/>
          <p:nvPr/>
        </p:nvSpPr>
        <p:spPr>
          <a:xfrm>
            <a:off x="3605808" y="3241834"/>
            <a:ext cx="7418784" cy="663297"/>
          </a:xfrm>
          <a:prstGeom prst="rect">
            <a:avLst/>
          </a:prstGeom>
          <a:noFill/>
          <a:ln/>
        </p:spPr>
        <p:txBody>
          <a:bodyPr wrap="none" lIns="0" tIns="0" rIns="0" bIns="0" rtlCol="0" anchor="t"/>
          <a:lstStyle/>
          <a:p>
            <a:pPr algn="ctr" indent="0" marL="0">
              <a:lnSpc>
                <a:spcPts val="5200"/>
              </a:lnSpc>
              <a:buNone/>
            </a:pPr>
            <a:r>
              <a:rPr lang="en-US" sz="4150" b="1" dirty="0">
                <a:solidFill>
                  <a:srgbClr val="000000"/>
                </a:solidFill>
                <a:latin typeface="Crimson Pro Bold" pitchFamily="34" charset="0"/>
                <a:ea typeface="Crimson Pro Bold" pitchFamily="34" charset="-122"/>
                <a:cs typeface="Crimson Pro Bold" pitchFamily="34" charset="-120"/>
              </a:rPr>
              <a:t>Conclusion: My Digital Footprint</a:t>
            </a:r>
            <a:endParaRPr lang="en-US" sz="4150" dirty="0"/>
          </a:p>
        </p:txBody>
      </p:sp>
      <p:sp>
        <p:nvSpPr>
          <p:cNvPr id="4" name="Text 1"/>
          <p:cNvSpPr/>
          <p:nvPr/>
        </p:nvSpPr>
        <p:spPr>
          <a:xfrm>
            <a:off x="742950" y="4223504"/>
            <a:ext cx="13144500" cy="679133"/>
          </a:xfrm>
          <a:prstGeom prst="rect">
            <a:avLst/>
          </a:prstGeom>
          <a:noFill/>
          <a:ln/>
        </p:spPr>
        <p:txBody>
          <a:bodyPr wrap="square" lIns="0" tIns="0" rIns="0" bIns="0" rtlCol="0" anchor="t"/>
          <a:lstStyle/>
          <a:p>
            <a:pPr algn="ctr" indent="0" marL="0">
              <a:lnSpc>
                <a:spcPts val="2650"/>
              </a:lnSpc>
              <a:buNone/>
            </a:pPr>
            <a:r>
              <a:rPr lang="en-US" sz="1650" dirty="0">
                <a:solidFill>
                  <a:srgbClr val="000000"/>
                </a:solidFill>
                <a:latin typeface="Open Sans" pitchFamily="34" charset="0"/>
                <a:ea typeface="Open Sans" pitchFamily="34" charset="-122"/>
                <a:cs typeface="Open Sans" pitchFamily="34" charset="-120"/>
              </a:rPr>
              <a:t>This digital portfolio is more than just a collection of projects; it is a testament to my dedication, technical growth, and commitment to lifelong learning in the field of computer applications.</a:t>
            </a:r>
            <a:endParaRPr lang="en-US" sz="1650" dirty="0"/>
          </a:p>
        </p:txBody>
      </p:sp>
      <p:sp>
        <p:nvSpPr>
          <p:cNvPr id="5" name="Shape 2"/>
          <p:cNvSpPr/>
          <p:nvPr/>
        </p:nvSpPr>
        <p:spPr>
          <a:xfrm>
            <a:off x="742950" y="5141357"/>
            <a:ext cx="4240054" cy="2499717"/>
          </a:xfrm>
          <a:prstGeom prst="roundRect">
            <a:avLst>
              <a:gd name="adj" fmla="val 3567"/>
            </a:avLst>
          </a:prstGeom>
          <a:solidFill>
            <a:srgbClr val="C9907C"/>
          </a:solidFill>
          <a:ln w="22860">
            <a:solidFill>
              <a:srgbClr val="835E54"/>
            </a:solidFill>
            <a:prstDash val="solid"/>
          </a:ln>
        </p:spPr>
      </p:sp>
      <p:pic>
        <p:nvPicPr>
          <p:cNvPr id="6" name="Image 1" descr="preencoded.png">    </p:cNvPr>
          <p:cNvPicPr>
            <a:picLocks noChangeAspect="1"/>
          </p:cNvPicPr>
          <p:nvPr/>
        </p:nvPicPr>
        <p:blipFill>
          <a:blip r:embed="rId2"/>
          <a:stretch>
            <a:fillRect/>
          </a:stretch>
        </p:blipFill>
        <p:spPr>
          <a:xfrm>
            <a:off x="638532" y="5036939"/>
            <a:ext cx="254675" cy="254675"/>
          </a:xfrm>
          <a:prstGeom prst="rect">
            <a:avLst/>
          </a:prstGeom>
        </p:spPr>
      </p:pic>
      <p:pic>
        <p:nvPicPr>
          <p:cNvPr id="7" name="Image 2" descr="preencoded.png">    </p:cNvPr>
          <p:cNvPicPr>
            <a:picLocks noChangeAspect="1"/>
          </p:cNvPicPr>
          <p:nvPr/>
        </p:nvPicPr>
        <p:blipFill>
          <a:blip r:embed="rId3"/>
          <a:stretch>
            <a:fillRect/>
          </a:stretch>
        </p:blipFill>
        <p:spPr>
          <a:xfrm>
            <a:off x="4832747" y="7490817"/>
            <a:ext cx="254675" cy="254675"/>
          </a:xfrm>
          <a:prstGeom prst="rect">
            <a:avLst/>
          </a:prstGeom>
        </p:spPr>
      </p:pic>
      <p:sp>
        <p:nvSpPr>
          <p:cNvPr id="8" name="Text 3"/>
          <p:cNvSpPr/>
          <p:nvPr/>
        </p:nvSpPr>
        <p:spPr>
          <a:xfrm>
            <a:off x="1084183" y="5482590"/>
            <a:ext cx="2653427" cy="331708"/>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Crimson Pro Bold" pitchFamily="34" charset="0"/>
                <a:ea typeface="Crimson Pro Bold" pitchFamily="34" charset="-122"/>
                <a:cs typeface="Crimson Pro Bold" pitchFamily="34" charset="-120"/>
              </a:rPr>
              <a:t>Enhanced Visibility</a:t>
            </a:r>
            <a:endParaRPr lang="en-US" sz="2050" dirty="0"/>
          </a:p>
        </p:txBody>
      </p:sp>
      <p:sp>
        <p:nvSpPr>
          <p:cNvPr id="9" name="Text 4"/>
          <p:cNvSpPr/>
          <p:nvPr/>
        </p:nvSpPr>
        <p:spPr>
          <a:xfrm>
            <a:off x="1084183" y="5941576"/>
            <a:ext cx="3557588" cy="1358265"/>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Open Sans" pitchFamily="34" charset="0"/>
                <a:ea typeface="Open Sans" pitchFamily="34" charset="-122"/>
                <a:cs typeface="Open Sans" pitchFamily="34" charset="-120"/>
              </a:rPr>
              <a:t>Providing a professional and accessible platform for showcasing skills and projects to a global audience.</a:t>
            </a:r>
            <a:endParaRPr lang="en-US" sz="1650" dirty="0"/>
          </a:p>
        </p:txBody>
      </p:sp>
      <p:sp>
        <p:nvSpPr>
          <p:cNvPr id="10" name="Shape 5"/>
          <p:cNvSpPr/>
          <p:nvPr/>
        </p:nvSpPr>
        <p:spPr>
          <a:xfrm>
            <a:off x="5195173" y="5141357"/>
            <a:ext cx="4240054" cy="2499717"/>
          </a:xfrm>
          <a:prstGeom prst="roundRect">
            <a:avLst>
              <a:gd name="adj" fmla="val 3567"/>
            </a:avLst>
          </a:prstGeom>
          <a:solidFill>
            <a:srgbClr val="C9907C"/>
          </a:solidFill>
          <a:ln w="22860">
            <a:solidFill>
              <a:srgbClr val="835E54"/>
            </a:solidFill>
            <a:prstDash val="solid"/>
          </a:ln>
        </p:spPr>
      </p:sp>
      <p:pic>
        <p:nvPicPr>
          <p:cNvPr id="11" name="Image 3" descr="preencoded.png">    </p:cNvPr>
          <p:cNvPicPr>
            <a:picLocks noChangeAspect="1"/>
          </p:cNvPicPr>
          <p:nvPr/>
        </p:nvPicPr>
        <p:blipFill>
          <a:blip r:embed="rId4"/>
          <a:stretch>
            <a:fillRect/>
          </a:stretch>
        </p:blipFill>
        <p:spPr>
          <a:xfrm>
            <a:off x="5090755" y="5036939"/>
            <a:ext cx="254675" cy="254675"/>
          </a:xfrm>
          <a:prstGeom prst="rect">
            <a:avLst/>
          </a:prstGeom>
        </p:spPr>
      </p:pic>
      <p:pic>
        <p:nvPicPr>
          <p:cNvPr id="12" name="Image 4" descr="preencoded.png">    </p:cNvPr>
          <p:cNvPicPr>
            <a:picLocks noChangeAspect="1"/>
          </p:cNvPicPr>
          <p:nvPr/>
        </p:nvPicPr>
        <p:blipFill>
          <a:blip r:embed="rId5"/>
          <a:stretch>
            <a:fillRect/>
          </a:stretch>
        </p:blipFill>
        <p:spPr>
          <a:xfrm>
            <a:off x="9284970" y="7490817"/>
            <a:ext cx="254675" cy="254675"/>
          </a:xfrm>
          <a:prstGeom prst="rect">
            <a:avLst/>
          </a:prstGeom>
        </p:spPr>
      </p:pic>
      <p:sp>
        <p:nvSpPr>
          <p:cNvPr id="13" name="Text 6"/>
          <p:cNvSpPr/>
          <p:nvPr/>
        </p:nvSpPr>
        <p:spPr>
          <a:xfrm>
            <a:off x="5536406" y="5482590"/>
            <a:ext cx="2653427" cy="331708"/>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Crimson Pro Bold" pitchFamily="34" charset="0"/>
                <a:ea typeface="Crimson Pro Bold" pitchFamily="34" charset="-122"/>
                <a:cs typeface="Crimson Pro Bold" pitchFamily="34" charset="-120"/>
              </a:rPr>
              <a:t>Professional Growth</a:t>
            </a:r>
            <a:endParaRPr lang="en-US" sz="2050" dirty="0"/>
          </a:p>
        </p:txBody>
      </p:sp>
      <p:sp>
        <p:nvSpPr>
          <p:cNvPr id="14" name="Text 7"/>
          <p:cNvSpPr/>
          <p:nvPr/>
        </p:nvSpPr>
        <p:spPr>
          <a:xfrm>
            <a:off x="5536406" y="5941576"/>
            <a:ext cx="3557588" cy="1358265"/>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Open Sans" pitchFamily="34" charset="0"/>
                <a:ea typeface="Open Sans" pitchFamily="34" charset="-122"/>
                <a:cs typeface="Open Sans" pitchFamily="34" charset="-120"/>
              </a:rPr>
              <a:t>A continuous work-in-progress, reflecting ongoing learning and future additions of new projects and skills.</a:t>
            </a:r>
            <a:endParaRPr lang="en-US" sz="1650" dirty="0"/>
          </a:p>
        </p:txBody>
      </p:sp>
      <p:sp>
        <p:nvSpPr>
          <p:cNvPr id="15" name="Shape 8"/>
          <p:cNvSpPr/>
          <p:nvPr/>
        </p:nvSpPr>
        <p:spPr>
          <a:xfrm>
            <a:off x="9647396" y="5141357"/>
            <a:ext cx="4240054" cy="2499717"/>
          </a:xfrm>
          <a:prstGeom prst="roundRect">
            <a:avLst>
              <a:gd name="adj" fmla="val 3567"/>
            </a:avLst>
          </a:prstGeom>
          <a:solidFill>
            <a:srgbClr val="C9907C"/>
          </a:solidFill>
          <a:ln w="22860">
            <a:solidFill>
              <a:srgbClr val="835E54"/>
            </a:solidFill>
            <a:prstDash val="solid"/>
          </a:ln>
        </p:spPr>
      </p:sp>
      <p:pic>
        <p:nvPicPr>
          <p:cNvPr id="16" name="Image 5" descr="preencoded.png">    </p:cNvPr>
          <p:cNvPicPr>
            <a:picLocks noChangeAspect="1"/>
          </p:cNvPicPr>
          <p:nvPr/>
        </p:nvPicPr>
        <p:blipFill>
          <a:blip r:embed="rId6"/>
          <a:stretch>
            <a:fillRect/>
          </a:stretch>
        </p:blipFill>
        <p:spPr>
          <a:xfrm>
            <a:off x="9542978" y="5036939"/>
            <a:ext cx="254675" cy="254675"/>
          </a:xfrm>
          <a:prstGeom prst="rect">
            <a:avLst/>
          </a:prstGeom>
        </p:spPr>
      </p:pic>
      <p:pic>
        <p:nvPicPr>
          <p:cNvPr id="17" name="Image 6" descr="preencoded.png">    </p:cNvPr>
          <p:cNvPicPr>
            <a:picLocks noChangeAspect="1"/>
          </p:cNvPicPr>
          <p:nvPr/>
        </p:nvPicPr>
        <p:blipFill>
          <a:blip r:embed="rId7"/>
          <a:stretch>
            <a:fillRect/>
          </a:stretch>
        </p:blipFill>
        <p:spPr>
          <a:xfrm>
            <a:off x="13737193" y="7490817"/>
            <a:ext cx="254675" cy="254675"/>
          </a:xfrm>
          <a:prstGeom prst="rect">
            <a:avLst/>
          </a:prstGeom>
        </p:spPr>
      </p:pic>
      <p:sp>
        <p:nvSpPr>
          <p:cNvPr id="18" name="Text 9"/>
          <p:cNvSpPr/>
          <p:nvPr/>
        </p:nvSpPr>
        <p:spPr>
          <a:xfrm>
            <a:off x="9988629" y="5482590"/>
            <a:ext cx="2653427" cy="331708"/>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Crimson Pro Bold" pitchFamily="34" charset="0"/>
                <a:ea typeface="Crimson Pro Bold" pitchFamily="34" charset="-122"/>
                <a:cs typeface="Crimson Pro Bold" pitchFamily="34" charset="-120"/>
              </a:rPr>
              <a:t>Future Ready</a:t>
            </a:r>
            <a:endParaRPr lang="en-US" sz="2050" dirty="0"/>
          </a:p>
        </p:txBody>
      </p:sp>
      <p:sp>
        <p:nvSpPr>
          <p:cNvPr id="19" name="Text 10"/>
          <p:cNvSpPr/>
          <p:nvPr/>
        </p:nvSpPr>
        <p:spPr>
          <a:xfrm>
            <a:off x="9988629" y="5941576"/>
            <a:ext cx="3557588" cy="1358265"/>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Open Sans" pitchFamily="34" charset="0"/>
                <a:ea typeface="Open Sans" pitchFamily="34" charset="-122"/>
                <a:cs typeface="Open Sans" pitchFamily="34" charset="-120"/>
              </a:rPr>
              <a:t>Equipping me with a powerful tool for career advancement and networking in the ever-evolving tech industry.</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2025-09-09T05:02:32Z</dcterms:created>
  <dcterms:modified xsi:type="dcterms:W3CDTF">2025-09-09T05:02:32Z</dcterms:modified>
</cp:coreProperties>
</file>